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7" r:id="rId2"/>
    <p:sldId id="294" r:id="rId3"/>
    <p:sldId id="257" r:id="rId4"/>
    <p:sldId id="266" r:id="rId5"/>
    <p:sldId id="269" r:id="rId6"/>
    <p:sldId id="267" r:id="rId7"/>
    <p:sldId id="270" r:id="rId8"/>
    <p:sldId id="268" r:id="rId9"/>
    <p:sldId id="259" r:id="rId10"/>
    <p:sldId id="286" r:id="rId11"/>
    <p:sldId id="283" r:id="rId12"/>
    <p:sldId id="272" r:id="rId13"/>
    <p:sldId id="288" r:id="rId14"/>
    <p:sldId id="289" r:id="rId15"/>
    <p:sldId id="258" r:id="rId16"/>
    <p:sldId id="290" r:id="rId17"/>
    <p:sldId id="260" r:id="rId18"/>
    <p:sldId id="261" r:id="rId19"/>
    <p:sldId id="296" r:id="rId20"/>
    <p:sldId id="291" r:id="rId21"/>
    <p:sldId id="273" r:id="rId22"/>
    <p:sldId id="262" r:id="rId23"/>
    <p:sldId id="263" r:id="rId24"/>
    <p:sldId id="264" r:id="rId25"/>
    <p:sldId id="265" r:id="rId26"/>
    <p:sldId id="292" r:id="rId27"/>
    <p:sldId id="297" r:id="rId28"/>
    <p:sldId id="293"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155"/>
  </p:normalViewPr>
  <p:slideViewPr>
    <p:cSldViewPr snapToGrid="0">
      <p:cViewPr varScale="1">
        <p:scale>
          <a:sx n="96" d="100"/>
          <a:sy n="96" d="100"/>
        </p:scale>
        <p:origin x="1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E11A1-D76D-445C-AB8A-092C01E1A1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9CECC4-614D-4724-A0F9-CA934752F59F}">
      <dgm:prSet/>
      <dgm:spPr/>
      <dgm:t>
        <a:bodyPr/>
        <a:lstStyle/>
        <a:p>
          <a:r>
            <a:rPr lang="en-GB" dirty="0"/>
            <a:t>The tradition of the church has not historically held an unvarying position equivalent to the Evangelical Consensus position. Nor has it held to the understanding of scripture Evangelicals draw upon to support the Consensus position for centuries. Both are essentially 20</a:t>
          </a:r>
          <a:r>
            <a:rPr lang="en-GB" baseline="30000" dirty="0"/>
            <a:t>th</a:t>
          </a:r>
          <a:r>
            <a:rPr lang="en-GB" dirty="0"/>
            <a:t> century understandings.</a:t>
          </a:r>
          <a:endParaRPr lang="en-US" dirty="0"/>
        </a:p>
      </dgm:t>
    </dgm:pt>
    <dgm:pt modelId="{FFC7547D-11B6-4F67-9BD7-2F6BC63202FA}" type="parTrans" cxnId="{98C10E58-1EF0-4D51-B6BB-C1C63D2C5EDC}">
      <dgm:prSet/>
      <dgm:spPr/>
      <dgm:t>
        <a:bodyPr/>
        <a:lstStyle/>
        <a:p>
          <a:endParaRPr lang="en-US"/>
        </a:p>
      </dgm:t>
    </dgm:pt>
    <dgm:pt modelId="{7B0C7305-2333-40C2-9F87-D6B8029BD64D}" type="sibTrans" cxnId="{98C10E58-1EF0-4D51-B6BB-C1C63D2C5EDC}">
      <dgm:prSet/>
      <dgm:spPr/>
      <dgm:t>
        <a:bodyPr/>
        <a:lstStyle/>
        <a:p>
          <a:endParaRPr lang="en-US"/>
        </a:p>
      </dgm:t>
    </dgm:pt>
    <dgm:pt modelId="{2A3C938E-E3DB-4004-A07F-2E4EA23AA050}">
      <dgm:prSet/>
      <dgm:spPr/>
      <dgm:t>
        <a:bodyPr/>
        <a:lstStyle/>
        <a:p>
          <a:r>
            <a:rPr lang="en-GB" dirty="0"/>
            <a:t>This does not mean that they are not the right understanding. Simply that it cannot be plausibly argued that either the position currently held by evangelicals or the interpretation of scripture behind it had been set out in this way prior to the Seventies, even if it is argued that it is a legitimate development of earlier tradition. It is therefore misleading to describe the Consensus position as ‘Traditional’ and more liberal understandings as ‘Revisionist’. Both conservative and liberal stances are Revisionist.</a:t>
          </a:r>
          <a:endParaRPr lang="en-US" dirty="0"/>
        </a:p>
      </dgm:t>
    </dgm:pt>
    <dgm:pt modelId="{B664D2FD-A17A-467D-891F-9C8BD1912897}" type="parTrans" cxnId="{78230CF2-F06A-4A11-A9AB-0519BE2064F6}">
      <dgm:prSet/>
      <dgm:spPr/>
      <dgm:t>
        <a:bodyPr/>
        <a:lstStyle/>
        <a:p>
          <a:endParaRPr lang="en-US"/>
        </a:p>
      </dgm:t>
    </dgm:pt>
    <dgm:pt modelId="{6D21BEB1-7565-46DE-8F99-B1170B0708CE}" type="sibTrans" cxnId="{78230CF2-F06A-4A11-A9AB-0519BE2064F6}">
      <dgm:prSet/>
      <dgm:spPr/>
      <dgm:t>
        <a:bodyPr/>
        <a:lstStyle/>
        <a:p>
          <a:endParaRPr lang="en-US"/>
        </a:p>
      </dgm:t>
    </dgm:pt>
    <dgm:pt modelId="{252ACCCC-130E-475D-B9DA-F03F26048583}">
      <dgm:prSet/>
      <dgm:spPr/>
      <dgm:t>
        <a:bodyPr/>
        <a:lstStyle/>
        <a:p>
          <a:r>
            <a:rPr lang="en-GB" dirty="0"/>
            <a:t>This means that departure from the Consensus position cannot be argued to be seen as a ‘First Order’ issue. Most Christians (and, in fact, most evangelicals) throughout history have not held this position and other positions that could also be argued to be legitimate developments of earlier tradition (</a:t>
          </a:r>
          <a:r>
            <a:rPr lang="en-GB" dirty="0" err="1"/>
            <a:t>ie</a:t>
          </a:r>
          <a:r>
            <a:rPr lang="en-GB" dirty="0"/>
            <a:t> the ‘Revisionist position’) are also possible.</a:t>
          </a:r>
          <a:endParaRPr lang="en-US" dirty="0"/>
        </a:p>
      </dgm:t>
    </dgm:pt>
    <dgm:pt modelId="{1ECEAF4A-E293-496D-92A9-798428A83128}" type="parTrans" cxnId="{270F9012-8C2C-4296-ABCE-37D7286ECC56}">
      <dgm:prSet/>
      <dgm:spPr/>
      <dgm:t>
        <a:bodyPr/>
        <a:lstStyle/>
        <a:p>
          <a:endParaRPr lang="en-US"/>
        </a:p>
      </dgm:t>
    </dgm:pt>
    <dgm:pt modelId="{E019FA74-7607-46B3-A7BD-4A2FE1233A41}" type="sibTrans" cxnId="{270F9012-8C2C-4296-ABCE-37D7286ECC56}">
      <dgm:prSet/>
      <dgm:spPr/>
      <dgm:t>
        <a:bodyPr/>
        <a:lstStyle/>
        <a:p>
          <a:endParaRPr lang="en-US"/>
        </a:p>
      </dgm:t>
    </dgm:pt>
    <dgm:pt modelId="{4AEBC6C8-8B27-DD4F-90C8-01A013C6E22D}" type="pres">
      <dgm:prSet presAssocID="{462E11A1-D76D-445C-AB8A-092C01E1A15A}" presName="linear" presStyleCnt="0">
        <dgm:presLayoutVars>
          <dgm:animLvl val="lvl"/>
          <dgm:resizeHandles val="exact"/>
        </dgm:presLayoutVars>
      </dgm:prSet>
      <dgm:spPr/>
    </dgm:pt>
    <dgm:pt modelId="{99C8B291-973D-3141-BD4C-068BFFBDFC13}" type="pres">
      <dgm:prSet presAssocID="{BA9CECC4-614D-4724-A0F9-CA934752F59F}" presName="parentText" presStyleLbl="node1" presStyleIdx="0" presStyleCnt="3">
        <dgm:presLayoutVars>
          <dgm:chMax val="0"/>
          <dgm:bulletEnabled val="1"/>
        </dgm:presLayoutVars>
      </dgm:prSet>
      <dgm:spPr/>
    </dgm:pt>
    <dgm:pt modelId="{A234473D-3D5A-6D4C-9ADA-A5A092E2EEA8}" type="pres">
      <dgm:prSet presAssocID="{7B0C7305-2333-40C2-9F87-D6B8029BD64D}" presName="spacer" presStyleCnt="0"/>
      <dgm:spPr/>
    </dgm:pt>
    <dgm:pt modelId="{1D73CE77-A1C0-A54E-9BCF-9F02742AB20C}" type="pres">
      <dgm:prSet presAssocID="{2A3C938E-E3DB-4004-A07F-2E4EA23AA050}" presName="parentText" presStyleLbl="node1" presStyleIdx="1" presStyleCnt="3">
        <dgm:presLayoutVars>
          <dgm:chMax val="0"/>
          <dgm:bulletEnabled val="1"/>
        </dgm:presLayoutVars>
      </dgm:prSet>
      <dgm:spPr/>
    </dgm:pt>
    <dgm:pt modelId="{87D428DF-5091-E042-91C2-6CEC4DFCD887}" type="pres">
      <dgm:prSet presAssocID="{6D21BEB1-7565-46DE-8F99-B1170B0708CE}" presName="spacer" presStyleCnt="0"/>
      <dgm:spPr/>
    </dgm:pt>
    <dgm:pt modelId="{A8265D8D-6BA7-5A46-95F8-4B06BD6150A0}" type="pres">
      <dgm:prSet presAssocID="{252ACCCC-130E-475D-B9DA-F03F26048583}" presName="parentText" presStyleLbl="node1" presStyleIdx="2" presStyleCnt="3">
        <dgm:presLayoutVars>
          <dgm:chMax val="0"/>
          <dgm:bulletEnabled val="1"/>
        </dgm:presLayoutVars>
      </dgm:prSet>
      <dgm:spPr/>
    </dgm:pt>
  </dgm:ptLst>
  <dgm:cxnLst>
    <dgm:cxn modelId="{270F9012-8C2C-4296-ABCE-37D7286ECC56}" srcId="{462E11A1-D76D-445C-AB8A-092C01E1A15A}" destId="{252ACCCC-130E-475D-B9DA-F03F26048583}" srcOrd="2" destOrd="0" parTransId="{1ECEAF4A-E293-496D-92A9-798428A83128}" sibTransId="{E019FA74-7607-46B3-A7BD-4A2FE1233A41}"/>
    <dgm:cxn modelId="{B741A217-9341-5548-BFC9-3D7861CDD1D3}" type="presOf" srcId="{2A3C938E-E3DB-4004-A07F-2E4EA23AA050}" destId="{1D73CE77-A1C0-A54E-9BCF-9F02742AB20C}" srcOrd="0" destOrd="0" presId="urn:microsoft.com/office/officeart/2005/8/layout/vList2"/>
    <dgm:cxn modelId="{8CA91C2D-52A4-DD4B-A8FB-D001E50E99C3}" type="presOf" srcId="{BA9CECC4-614D-4724-A0F9-CA934752F59F}" destId="{99C8B291-973D-3141-BD4C-068BFFBDFC13}" srcOrd="0" destOrd="0" presId="urn:microsoft.com/office/officeart/2005/8/layout/vList2"/>
    <dgm:cxn modelId="{136DFB4A-545E-F847-B760-4EC2154E3A41}" type="presOf" srcId="{252ACCCC-130E-475D-B9DA-F03F26048583}" destId="{A8265D8D-6BA7-5A46-95F8-4B06BD6150A0}" srcOrd="0" destOrd="0" presId="urn:microsoft.com/office/officeart/2005/8/layout/vList2"/>
    <dgm:cxn modelId="{98C10E58-1EF0-4D51-B6BB-C1C63D2C5EDC}" srcId="{462E11A1-D76D-445C-AB8A-092C01E1A15A}" destId="{BA9CECC4-614D-4724-A0F9-CA934752F59F}" srcOrd="0" destOrd="0" parTransId="{FFC7547D-11B6-4F67-9BD7-2F6BC63202FA}" sibTransId="{7B0C7305-2333-40C2-9F87-D6B8029BD64D}"/>
    <dgm:cxn modelId="{CC7C27B0-5D6D-BC4E-93B6-DC5B7E23F906}" type="presOf" srcId="{462E11A1-D76D-445C-AB8A-092C01E1A15A}" destId="{4AEBC6C8-8B27-DD4F-90C8-01A013C6E22D}" srcOrd="0" destOrd="0" presId="urn:microsoft.com/office/officeart/2005/8/layout/vList2"/>
    <dgm:cxn modelId="{78230CF2-F06A-4A11-A9AB-0519BE2064F6}" srcId="{462E11A1-D76D-445C-AB8A-092C01E1A15A}" destId="{2A3C938E-E3DB-4004-A07F-2E4EA23AA050}" srcOrd="1" destOrd="0" parTransId="{B664D2FD-A17A-467D-891F-9C8BD1912897}" sibTransId="{6D21BEB1-7565-46DE-8F99-B1170B0708CE}"/>
    <dgm:cxn modelId="{5852C03C-5175-BB49-844F-4A36DE959675}" type="presParOf" srcId="{4AEBC6C8-8B27-DD4F-90C8-01A013C6E22D}" destId="{99C8B291-973D-3141-BD4C-068BFFBDFC13}" srcOrd="0" destOrd="0" presId="urn:microsoft.com/office/officeart/2005/8/layout/vList2"/>
    <dgm:cxn modelId="{190802C6-4D1E-1C4C-A2C4-8DD2E29BBE76}" type="presParOf" srcId="{4AEBC6C8-8B27-DD4F-90C8-01A013C6E22D}" destId="{A234473D-3D5A-6D4C-9ADA-A5A092E2EEA8}" srcOrd="1" destOrd="0" presId="urn:microsoft.com/office/officeart/2005/8/layout/vList2"/>
    <dgm:cxn modelId="{9B642700-6735-6D4B-A47F-7826B9E8346F}" type="presParOf" srcId="{4AEBC6C8-8B27-DD4F-90C8-01A013C6E22D}" destId="{1D73CE77-A1C0-A54E-9BCF-9F02742AB20C}" srcOrd="2" destOrd="0" presId="urn:microsoft.com/office/officeart/2005/8/layout/vList2"/>
    <dgm:cxn modelId="{36EC7DAA-7CD1-9746-B85D-0E922D6E730B}" type="presParOf" srcId="{4AEBC6C8-8B27-DD4F-90C8-01A013C6E22D}" destId="{87D428DF-5091-E042-91C2-6CEC4DFCD887}" srcOrd="3" destOrd="0" presId="urn:microsoft.com/office/officeart/2005/8/layout/vList2"/>
    <dgm:cxn modelId="{13397B06-D95C-5248-B8F1-0AE62F34A197}" type="presParOf" srcId="{4AEBC6C8-8B27-DD4F-90C8-01A013C6E22D}" destId="{A8265D8D-6BA7-5A46-95F8-4B06BD6150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B291-973D-3141-BD4C-068BFFBDFC13}">
      <dsp:nvSpPr>
        <dsp:cNvPr id="0" name=""/>
        <dsp:cNvSpPr/>
      </dsp:nvSpPr>
      <dsp:spPr>
        <a:xfrm>
          <a:off x="0" y="6746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 tradition of the church has not historically held an unvarying position equivalent to the Evangelical Consensus position. Nor has it held to the understanding of scripture Evangelicals draw upon to support the Consensus position for centuries. Both are essentially 20</a:t>
          </a:r>
          <a:r>
            <a:rPr lang="en-GB" sz="1600" kern="1200" baseline="30000" dirty="0"/>
            <a:t>th</a:t>
          </a:r>
          <a:r>
            <a:rPr lang="en-GB" sz="1600" kern="1200" dirty="0"/>
            <a:t> century understandings.</a:t>
          </a:r>
          <a:endParaRPr lang="en-US" sz="1600" kern="1200" dirty="0"/>
        </a:p>
      </dsp:txBody>
      <dsp:txXfrm>
        <a:off x="67110" y="134574"/>
        <a:ext cx="10381380" cy="1240530"/>
      </dsp:txXfrm>
    </dsp:sp>
    <dsp:sp modelId="{1D73CE77-A1C0-A54E-9BCF-9F02742AB20C}">
      <dsp:nvSpPr>
        <dsp:cNvPr id="0" name=""/>
        <dsp:cNvSpPr/>
      </dsp:nvSpPr>
      <dsp:spPr>
        <a:xfrm>
          <a:off x="0" y="148829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This does not mean that they are not the right understanding. Simply that it cannot be plausibly argued that either the position currently held by evangelicals or the interpretation of scripture behind it had been set out in this way prior to the Seventies, even if it is argued that it is a legitimate development of earlier tradition. It is therefore misleading to describe the Consensus position as ‘Traditional’ and more liberal understandings as ‘Revisionist’. Both conservative and liberal stances are Revisionist.</a:t>
          </a:r>
          <a:endParaRPr lang="en-US" sz="1600" kern="1200" dirty="0"/>
        </a:p>
      </dsp:txBody>
      <dsp:txXfrm>
        <a:off x="67110" y="1555404"/>
        <a:ext cx="10381380" cy="1240530"/>
      </dsp:txXfrm>
    </dsp:sp>
    <dsp:sp modelId="{A8265D8D-6BA7-5A46-95F8-4B06BD6150A0}">
      <dsp:nvSpPr>
        <dsp:cNvPr id="0" name=""/>
        <dsp:cNvSpPr/>
      </dsp:nvSpPr>
      <dsp:spPr>
        <a:xfrm>
          <a:off x="0" y="2909124"/>
          <a:ext cx="10515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This means that departure from the Consensus position cannot be argued to be seen as a ‘First Order’ issue. Most Christians (and, in fact, most evangelicals) throughout history have not held this position and other positions that could also be argued to be legitimate developments of earlier tradition (</a:t>
          </a:r>
          <a:r>
            <a:rPr lang="en-GB" sz="1600" kern="1200" dirty="0" err="1"/>
            <a:t>ie</a:t>
          </a:r>
          <a:r>
            <a:rPr lang="en-GB" sz="1600" kern="1200" dirty="0"/>
            <a:t> the ‘Revisionist position’) are also possible.</a:t>
          </a:r>
          <a:endParaRPr lang="en-US" sz="1600" kern="1200" dirty="0"/>
        </a:p>
      </dsp:txBody>
      <dsp:txXfrm>
        <a:off x="67110" y="2976234"/>
        <a:ext cx="10381380"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52004-E0EC-D34D-8065-2577FD0FA197}" type="datetimeFigureOut">
              <a:rPr lang="en-GB" smtClean="0"/>
              <a:t>27/01/2024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97A2F-FB5A-0D4F-8167-CE33B6F1AF49}" type="slidenum">
              <a:rPr lang="en-GB" smtClean="0"/>
              <a:t>‹#›</a:t>
            </a:fld>
            <a:endParaRPr lang="en-GB"/>
          </a:p>
        </p:txBody>
      </p:sp>
    </p:spTree>
    <p:extLst>
      <p:ext uri="{BB962C8B-B14F-4D97-AF65-F5344CB8AC3E}">
        <p14:creationId xmlns:p14="http://schemas.microsoft.com/office/powerpoint/2010/main" val="146720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097A2F-FB5A-0D4F-8167-CE33B6F1AF49}" type="slidenum">
              <a:rPr lang="en-GB" smtClean="0"/>
              <a:t>2</a:t>
            </a:fld>
            <a:endParaRPr lang="en-GB"/>
          </a:p>
        </p:txBody>
      </p:sp>
    </p:spTree>
    <p:extLst>
      <p:ext uri="{BB962C8B-B14F-4D97-AF65-F5344CB8AC3E}">
        <p14:creationId xmlns:p14="http://schemas.microsoft.com/office/powerpoint/2010/main" val="329571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The biblical material is complex, but converges on the ideal of marriage understood as a lifelong, monogamous, heterosexual relationship as the correct place for sexual expression. Homosexuality understood as non-equivalent to heterosexuality.</a:t>
            </a:r>
          </a:p>
          <a:p>
            <a:r>
              <a:rPr lang="en-US" dirty="0">
                <a:solidFill>
                  <a:srgbClr val="FFFFFF"/>
                </a:solidFill>
              </a:rPr>
              <a:t>Chastity must be recognized as a special calling, distinct from singleness.</a:t>
            </a:r>
          </a:p>
          <a:p>
            <a:r>
              <a:rPr lang="en-US" dirty="0">
                <a:solidFill>
                  <a:srgbClr val="FFFFFF"/>
                </a:solidFill>
              </a:rPr>
              <a:t>A conscientious decision by a gay layperson to enter into a committed monogamous same-sex relationship should be respected and they should be accepted as full members of the church.</a:t>
            </a:r>
          </a:p>
          <a:p>
            <a:r>
              <a:rPr lang="en-US" dirty="0">
                <a:solidFill>
                  <a:srgbClr val="FFFFFF"/>
                </a:solidFill>
              </a:rPr>
              <a:t>Clergy as exemplary representatives of the church should not enter into sexually active homosexual relationships.</a:t>
            </a:r>
          </a:p>
          <a:p>
            <a:endParaRPr lang="en-GB" dirty="0"/>
          </a:p>
        </p:txBody>
      </p:sp>
      <p:sp>
        <p:nvSpPr>
          <p:cNvPr id="4" name="Slide Number Placeholder 3"/>
          <p:cNvSpPr>
            <a:spLocks noGrp="1"/>
          </p:cNvSpPr>
          <p:nvPr>
            <p:ph type="sldNum" sz="quarter" idx="5"/>
          </p:nvPr>
        </p:nvSpPr>
        <p:spPr/>
        <p:txBody>
          <a:bodyPr/>
          <a:lstStyle/>
          <a:p>
            <a:fld id="{40097A2F-FB5A-0D4F-8167-CE33B6F1AF49}" type="slidenum">
              <a:rPr lang="en-GB" smtClean="0"/>
              <a:t>4</a:t>
            </a:fld>
            <a:endParaRPr lang="en-GB"/>
          </a:p>
        </p:txBody>
      </p:sp>
    </p:spTree>
    <p:extLst>
      <p:ext uri="{BB962C8B-B14F-4D97-AF65-F5344CB8AC3E}">
        <p14:creationId xmlns:p14="http://schemas.microsoft.com/office/powerpoint/2010/main" val="185442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Rejected by conservatives who felt it conceded too much (the dissenting view of +Keith Sinclair appended to the report, was that Pilling legitimized a revisionist view of scripture).</a:t>
            </a:r>
          </a:p>
          <a:p>
            <a:r>
              <a:rPr lang="en-US" dirty="0">
                <a:solidFill>
                  <a:srgbClr val="FFFFFF"/>
                </a:solidFill>
              </a:rPr>
              <a:t>Rejected by liberals who felt it represented no real change from </a:t>
            </a:r>
            <a:r>
              <a:rPr lang="en-US" i="1" dirty="0">
                <a:solidFill>
                  <a:srgbClr val="FFFFFF"/>
                </a:solidFill>
              </a:rPr>
              <a:t>Issues</a:t>
            </a:r>
            <a:r>
              <a:rPr lang="en-US" dirty="0">
                <a:solidFill>
                  <a:srgbClr val="FFFFFF"/>
                </a:solidFill>
              </a:rPr>
              <a:t> and therefore that the ‘Listening Process’ had not been engaged with in good faith.</a:t>
            </a:r>
          </a:p>
          <a:p>
            <a:endParaRPr lang="en-GB" dirty="0"/>
          </a:p>
        </p:txBody>
      </p:sp>
      <p:sp>
        <p:nvSpPr>
          <p:cNvPr id="4" name="Slide Number Placeholder 3"/>
          <p:cNvSpPr>
            <a:spLocks noGrp="1"/>
          </p:cNvSpPr>
          <p:nvPr>
            <p:ph type="sldNum" sz="quarter" idx="5"/>
          </p:nvPr>
        </p:nvSpPr>
        <p:spPr/>
        <p:txBody>
          <a:bodyPr/>
          <a:lstStyle/>
          <a:p>
            <a:fld id="{40097A2F-FB5A-0D4F-8167-CE33B6F1AF49}" type="slidenum">
              <a:rPr lang="en-GB" smtClean="0"/>
              <a:t>8</a:t>
            </a:fld>
            <a:endParaRPr lang="en-GB"/>
          </a:p>
        </p:txBody>
      </p:sp>
    </p:spTree>
    <p:extLst>
      <p:ext uri="{BB962C8B-B14F-4D97-AF65-F5344CB8AC3E}">
        <p14:creationId xmlns:p14="http://schemas.microsoft.com/office/powerpoint/2010/main" val="397130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Augustine wants an example of an offence against nature he thinks of homosexuality, a ‘perversity of lust’, but he interprets homosexuality theologically by reference to God’s judgement on Sodom.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A74C9-902B-6645-9ADD-A8A0ADEAC7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99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Aquinas does not interpret Genesis 19 by reference to Romans 1, still less by reference to Genesis 1&amp;2. Instead, he interprets Romans 1 by reference to Genesis 19 with no reference to Genesis 1&amp;2.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A74C9-902B-6645-9ADD-A8A0ADEAC7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01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Homosexuality has not been a topic much discussed by Evangelicals prior to the twentieth century. At the time of the 18</a:t>
            </a:r>
            <a:r>
              <a:rPr lang="en-GB" sz="1200" baseline="30000" dirty="0"/>
              <a:t>th</a:t>
            </a:r>
            <a:r>
              <a:rPr lang="en-GB" sz="1200" dirty="0"/>
              <a:t> Century Great Awakening (recognised as the birth of Evangelicalism), the Buggery Act of 1533 was still in force. This made sodomy (an offence that was generally understood to equate to male gay sex, but not female gay sex, and could also be committed by a male-female couple) a capital crime, only being reduced to life imprisonment in 1861.</a:t>
            </a:r>
          </a:p>
          <a:p>
            <a:pPr marL="0" indent="0">
              <a:buNone/>
            </a:pPr>
            <a:r>
              <a:rPr lang="en-GB" sz="1200" dirty="0"/>
              <a:t>In the 19</a:t>
            </a:r>
            <a:r>
              <a:rPr lang="en-GB" sz="1200" baseline="30000" dirty="0"/>
              <a:t>th</a:t>
            </a:r>
            <a:r>
              <a:rPr lang="en-GB" sz="1200" dirty="0"/>
              <a:t> Century, as Evangelicals became politically influential and began to become more interested in public morality, campaigning on reform of laws around prostitution for the protection of children, they showed no interest in condemning homophobia. In fact, the 1885 Criminal Amendment Act, which notoriously replaced the prohibition of ‘buggery’ with a prohibition of ‘gross indecency between men’, (widely recognised as turning it into a blackmailer’s charter that opened the door to homophobic malicious prosecution), was passed by Parliament largely due to heavy lobbying by the SPCC, founded by the evangelical Lord Shaftesbury the year before. It can be argued that evangelicals had not intended this – it was due to a malicious and misunderstood amendment by Henry </a:t>
            </a:r>
            <a:r>
              <a:rPr lang="en-GB" sz="1200" dirty="0" err="1"/>
              <a:t>Labouchere</a:t>
            </a:r>
            <a:r>
              <a:rPr lang="en-GB" sz="1200" dirty="0"/>
              <a:t> MP (himself agnostic), but they certainly showed no concern over it. Condemning homophobia was transparently not a concern for them.</a:t>
            </a:r>
          </a:p>
          <a:p>
            <a:endParaRPr lang="en-GB" dirty="0"/>
          </a:p>
        </p:txBody>
      </p:sp>
      <p:sp>
        <p:nvSpPr>
          <p:cNvPr id="4" name="Slide Number Placeholder 3"/>
          <p:cNvSpPr>
            <a:spLocks noGrp="1"/>
          </p:cNvSpPr>
          <p:nvPr>
            <p:ph type="sldNum" sz="quarter" idx="5"/>
          </p:nvPr>
        </p:nvSpPr>
        <p:spPr/>
        <p:txBody>
          <a:bodyPr/>
          <a:lstStyle/>
          <a:p>
            <a:fld id="{40097A2F-FB5A-0D4F-8167-CE33B6F1AF49}" type="slidenum">
              <a:rPr lang="en-GB" smtClean="0"/>
              <a:t>22</a:t>
            </a:fld>
            <a:endParaRPr lang="en-GB"/>
          </a:p>
        </p:txBody>
      </p:sp>
    </p:spTree>
    <p:extLst>
      <p:ext uri="{BB962C8B-B14F-4D97-AF65-F5344CB8AC3E}">
        <p14:creationId xmlns:p14="http://schemas.microsoft.com/office/powerpoint/2010/main" val="344309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rPr>
              <a:t>Reform of the 1885 law in order to prevent homophobia was widely recognised as necessary following some high-profile prosecutions, and the Church of England was a significant driving force behind the drive for reform, that would lead to the Wolfenden Report and eventually the decriminalisation of (male) homosexuality in 1966. However, evangelicals were largely absent from this. Splits between Liberal and Conservative Evangelicals in the early 20th century had led to what Bebbington calls ‘The Great Reversal’, where the Evangelicals so active in social justice in the 17th and 18th centuries withdrew until they re-engaged in 1960s, under the leadership of John Stott.</a:t>
            </a:r>
          </a:p>
          <a:p>
            <a:endParaRPr lang="en-GB" dirty="0"/>
          </a:p>
        </p:txBody>
      </p:sp>
      <p:sp>
        <p:nvSpPr>
          <p:cNvPr id="4" name="Slide Number Placeholder 3"/>
          <p:cNvSpPr>
            <a:spLocks noGrp="1"/>
          </p:cNvSpPr>
          <p:nvPr>
            <p:ph type="sldNum" sz="quarter" idx="5"/>
          </p:nvPr>
        </p:nvSpPr>
        <p:spPr/>
        <p:txBody>
          <a:bodyPr/>
          <a:lstStyle/>
          <a:p>
            <a:fld id="{40097A2F-FB5A-0D4F-8167-CE33B6F1AF49}" type="slidenum">
              <a:rPr lang="en-GB" smtClean="0"/>
              <a:t>23</a:t>
            </a:fld>
            <a:endParaRPr lang="en-GB"/>
          </a:p>
        </p:txBody>
      </p:sp>
    </p:spTree>
    <p:extLst>
      <p:ext uri="{BB962C8B-B14F-4D97-AF65-F5344CB8AC3E}">
        <p14:creationId xmlns:p14="http://schemas.microsoft.com/office/powerpoint/2010/main" val="178578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FFFFFF"/>
                </a:solidFill>
              </a:rPr>
              <a:t>By the 90s evangelicals were more robust in asserting that the concept of people having a fixed and exclusive same-sex attraction was understood in the ancient world, so biblical condemnations of homosexual acts must be understood as applying to gay people as well as bi and straight people. (The fact that act and desire are not clearly distinguished in some of these condemnations has generally not been recognised in this re-assertion). This is particularly emphasised in Schmidt (1995).</a:t>
            </a:r>
          </a:p>
          <a:p>
            <a:r>
              <a:rPr lang="en-GB" sz="1200" dirty="0">
                <a:solidFill>
                  <a:srgbClr val="FFFFFF"/>
                </a:solidFill>
              </a:rPr>
              <a:t>Gagnon (2001) particularly influential in both making a much stronger case for the Genesis 1&amp;2 understanding of sexual complementarity as written into the created order, and re-asserting the continued significance of all the traditional passages (including Genesis 19) as rooted in this basic understanding of sexual complementarity. He strongly asserts a case for seeing homosexual cult prostitution as a significant part of ANE religious culture and a significant issue in Israel. No real focus on or interest in condemnation of homophobia.</a:t>
            </a:r>
          </a:p>
          <a:p>
            <a:endParaRPr lang="en-GB" dirty="0"/>
          </a:p>
        </p:txBody>
      </p:sp>
      <p:sp>
        <p:nvSpPr>
          <p:cNvPr id="4" name="Slide Number Placeholder 3"/>
          <p:cNvSpPr>
            <a:spLocks noGrp="1"/>
          </p:cNvSpPr>
          <p:nvPr>
            <p:ph type="sldNum" sz="quarter" idx="5"/>
          </p:nvPr>
        </p:nvSpPr>
        <p:spPr/>
        <p:txBody>
          <a:bodyPr/>
          <a:lstStyle/>
          <a:p>
            <a:fld id="{40097A2F-FB5A-0D4F-8167-CE33B6F1AF49}" type="slidenum">
              <a:rPr lang="en-GB" smtClean="0"/>
              <a:t>27</a:t>
            </a:fld>
            <a:endParaRPr lang="en-GB"/>
          </a:p>
        </p:txBody>
      </p:sp>
    </p:spTree>
    <p:extLst>
      <p:ext uri="{BB962C8B-B14F-4D97-AF65-F5344CB8AC3E}">
        <p14:creationId xmlns:p14="http://schemas.microsoft.com/office/powerpoint/2010/main" val="171163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C164-6088-FF6F-F0F5-19CAD5E603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87397D9-1EE1-481B-39EC-49F24CBE2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04479F5-608F-829B-C7A3-45D172A4F8F7}"/>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5" name="Footer Placeholder 4">
            <a:extLst>
              <a:ext uri="{FF2B5EF4-FFF2-40B4-BE49-F238E27FC236}">
                <a16:creationId xmlns:a16="http://schemas.microsoft.com/office/drawing/2014/main" id="{0765E66A-B5C3-61F0-C917-AF5E646FA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79989A-877E-2853-8CF7-3E112F3A6321}"/>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139432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C37B-EE7C-C3BF-C9EE-1EA57D256A6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7114CAC-6DFF-6236-711C-D321DF5D0E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0E3469-044C-DB80-E089-66E32FE2C406}"/>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5" name="Footer Placeholder 4">
            <a:extLst>
              <a:ext uri="{FF2B5EF4-FFF2-40B4-BE49-F238E27FC236}">
                <a16:creationId xmlns:a16="http://schemas.microsoft.com/office/drawing/2014/main" id="{CAA0EF6F-0F96-7E48-9F4A-181A6FFAD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B82788-D419-15FE-6CAD-274666423CC0}"/>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220839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DFFD0-0A2D-7099-070C-29E248C8A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A57EC59-C047-D65A-4455-38E48D4691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8C16DB-5BB5-FE04-7F5A-118C044D311B}"/>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5" name="Footer Placeholder 4">
            <a:extLst>
              <a:ext uri="{FF2B5EF4-FFF2-40B4-BE49-F238E27FC236}">
                <a16:creationId xmlns:a16="http://schemas.microsoft.com/office/drawing/2014/main" id="{C22CCC3A-B8CF-A298-92C5-A1687726CC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B977B-D99D-0D18-421C-6C76FD533854}"/>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161219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88CC-D439-A012-9AD8-9BC59134A9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0A52BA-114A-1B73-8B48-6B022133EA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A517EA-B6D0-2EA2-2EE2-BDB5A0FD1F82}"/>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5" name="Footer Placeholder 4">
            <a:extLst>
              <a:ext uri="{FF2B5EF4-FFF2-40B4-BE49-F238E27FC236}">
                <a16:creationId xmlns:a16="http://schemas.microsoft.com/office/drawing/2014/main" id="{C3AC07D9-B1AB-96E9-4DD8-8880A50067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A68A4-F7F9-BF33-A503-715B8B60111C}"/>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276355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FE17-4B9F-90C1-4C10-2F929803B8E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1174BC4-83DE-9403-9BB3-CA92A3B3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769CD7-E5E9-341F-4E04-A1583DE03F37}"/>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5" name="Footer Placeholder 4">
            <a:extLst>
              <a:ext uri="{FF2B5EF4-FFF2-40B4-BE49-F238E27FC236}">
                <a16:creationId xmlns:a16="http://schemas.microsoft.com/office/drawing/2014/main" id="{08B895D5-C5C0-87D5-3485-13AAF3139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DEDEA2-2CB3-5239-BCCB-0BA4F94D2955}"/>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198660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46BA-E13E-ADE6-5938-5CD9F0CB46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8823B8F-3C7F-E25A-1208-B602B59DCC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BF4A3F4-B8FD-D800-1EB9-50D512D5B2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2E97DF3-E462-B21F-B4E1-B3492EC3A85E}"/>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6" name="Footer Placeholder 5">
            <a:extLst>
              <a:ext uri="{FF2B5EF4-FFF2-40B4-BE49-F238E27FC236}">
                <a16:creationId xmlns:a16="http://schemas.microsoft.com/office/drawing/2014/main" id="{74E1E986-0699-9265-1EA1-128445019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116FD1-383B-AB75-2DB5-0A8CD1F6BA7B}"/>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26076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86E7-B1ED-778A-85CC-CDE38A1B496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B72CA9B-B2CC-3777-CA8E-B52C4BA05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2A8B17-743D-F438-E2C1-61E5EB1851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E5EF172-EC5C-8675-CAD5-72D4C6BFC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9D2274-9E93-FE67-74BA-09D1B69B18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DAADF12-E58A-AEE4-8B05-FFA041D27492}"/>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8" name="Footer Placeholder 7">
            <a:extLst>
              <a:ext uri="{FF2B5EF4-FFF2-40B4-BE49-F238E27FC236}">
                <a16:creationId xmlns:a16="http://schemas.microsoft.com/office/drawing/2014/main" id="{84980D52-2BE1-343D-D614-9976EECA61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8FC6B3-4753-BC72-5254-82F32C8D542C}"/>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5008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16BF-4FDF-1AA0-2282-52325A96215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C2EC3F4-2486-0E48-F895-CA6DDD24D07F}"/>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4" name="Footer Placeholder 3">
            <a:extLst>
              <a:ext uri="{FF2B5EF4-FFF2-40B4-BE49-F238E27FC236}">
                <a16:creationId xmlns:a16="http://schemas.microsoft.com/office/drawing/2014/main" id="{C8F627D7-0600-A72F-8144-72EEEB4586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C06F49-7C6B-845D-C344-5FE52DDAF1AF}"/>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230053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07237-029B-6EA2-B40C-6BE321EA1EB6}"/>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3" name="Footer Placeholder 2">
            <a:extLst>
              <a:ext uri="{FF2B5EF4-FFF2-40B4-BE49-F238E27FC236}">
                <a16:creationId xmlns:a16="http://schemas.microsoft.com/office/drawing/2014/main" id="{DB727808-B902-EAAB-9C31-001DCA7D1D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8202C2-23C5-33CD-A5F6-0C3521A30569}"/>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32280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EB67-CDFF-D7E3-48C2-7E528EEAFB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2F4D45F-F802-541F-18F6-A46F3BC79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F653E49-0420-D2A9-58EA-70595F709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3AFF0-5017-6BAB-C819-056617DAB5E7}"/>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6" name="Footer Placeholder 5">
            <a:extLst>
              <a:ext uri="{FF2B5EF4-FFF2-40B4-BE49-F238E27FC236}">
                <a16:creationId xmlns:a16="http://schemas.microsoft.com/office/drawing/2014/main" id="{BCAC5081-4780-F705-2D6B-92C6E6FDF9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87A98-ADD6-B981-9BA2-0181A4754AD1}"/>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288662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61B7-841D-281D-7594-1A63D284D7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879C0FE-A5CD-8543-0A11-FF3959719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322FA5-5330-2915-9BD8-0C7FD7D11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39667B-02FD-CE22-39FB-0A92F8079646}"/>
              </a:ext>
            </a:extLst>
          </p:cNvPr>
          <p:cNvSpPr>
            <a:spLocks noGrp="1"/>
          </p:cNvSpPr>
          <p:nvPr>
            <p:ph type="dt" sz="half" idx="10"/>
          </p:nvPr>
        </p:nvSpPr>
        <p:spPr/>
        <p:txBody>
          <a:bodyPr/>
          <a:lstStyle/>
          <a:p>
            <a:fld id="{C86CD6F7-86F9-F846-A697-F4441611A9E0}" type="datetimeFigureOut">
              <a:rPr lang="en-GB" smtClean="0"/>
              <a:t>27/01/2024</a:t>
            </a:fld>
            <a:endParaRPr lang="en-GB"/>
          </a:p>
        </p:txBody>
      </p:sp>
      <p:sp>
        <p:nvSpPr>
          <p:cNvPr id="6" name="Footer Placeholder 5">
            <a:extLst>
              <a:ext uri="{FF2B5EF4-FFF2-40B4-BE49-F238E27FC236}">
                <a16:creationId xmlns:a16="http://schemas.microsoft.com/office/drawing/2014/main" id="{0CA6E797-4B2A-7242-AB43-5ACF85AA25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F0D07B-54B0-B347-EA58-8381645A485C}"/>
              </a:ext>
            </a:extLst>
          </p:cNvPr>
          <p:cNvSpPr>
            <a:spLocks noGrp="1"/>
          </p:cNvSpPr>
          <p:nvPr>
            <p:ph type="sldNum" sz="quarter" idx="12"/>
          </p:nvPr>
        </p:nvSpPr>
        <p:spPr/>
        <p:txBody>
          <a:bodyPr/>
          <a:lstStyle/>
          <a:p>
            <a:fld id="{84F3CB19-1939-1442-86DE-F89A36394FCD}" type="slidenum">
              <a:rPr lang="en-GB" smtClean="0"/>
              <a:t>‹#›</a:t>
            </a:fld>
            <a:endParaRPr lang="en-GB"/>
          </a:p>
        </p:txBody>
      </p:sp>
    </p:spTree>
    <p:extLst>
      <p:ext uri="{BB962C8B-B14F-4D97-AF65-F5344CB8AC3E}">
        <p14:creationId xmlns:p14="http://schemas.microsoft.com/office/powerpoint/2010/main" val="34053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53723-00DC-BF17-1753-C75A1C0C6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7B3063D-19E8-4804-986E-A892D3F44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B8306F-FE2C-8272-99A9-003223590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CD6F7-86F9-F846-A697-F4441611A9E0}" type="datetimeFigureOut">
              <a:rPr lang="en-GB" smtClean="0"/>
              <a:t>27/01/2024</a:t>
            </a:fld>
            <a:endParaRPr lang="en-GB"/>
          </a:p>
        </p:txBody>
      </p:sp>
      <p:sp>
        <p:nvSpPr>
          <p:cNvPr id="5" name="Footer Placeholder 4">
            <a:extLst>
              <a:ext uri="{FF2B5EF4-FFF2-40B4-BE49-F238E27FC236}">
                <a16:creationId xmlns:a16="http://schemas.microsoft.com/office/drawing/2014/main" id="{2D6A607C-70DE-D0EB-B67D-43AF87526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C1D746-C850-6384-1206-E6B8CA2A9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3CB19-1939-1442-86DE-F89A36394FCD}" type="slidenum">
              <a:rPr lang="en-GB" smtClean="0"/>
              <a:t>‹#›</a:t>
            </a:fld>
            <a:endParaRPr lang="en-GB"/>
          </a:p>
        </p:txBody>
      </p:sp>
    </p:spTree>
    <p:extLst>
      <p:ext uri="{BB962C8B-B14F-4D97-AF65-F5344CB8AC3E}">
        <p14:creationId xmlns:p14="http://schemas.microsoft.com/office/powerpoint/2010/main" val="285651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outdoor&#10;&#10;Description automatically generated">
            <a:extLst>
              <a:ext uri="{FF2B5EF4-FFF2-40B4-BE49-F238E27FC236}">
                <a16:creationId xmlns:a16="http://schemas.microsoft.com/office/drawing/2014/main" id="{05188B74-D03D-1155-A872-BE4B1BB8DD30}"/>
              </a:ext>
            </a:extLst>
          </p:cNvPr>
          <p:cNvPicPr>
            <a:picLocks noChangeAspect="1"/>
          </p:cNvPicPr>
          <p:nvPr/>
        </p:nvPicPr>
        <p:blipFill rotWithShape="1">
          <a:blip r:embed="rId2">
            <a:alphaModFix amt="50000"/>
          </a:blip>
          <a:srcRect r="25"/>
          <a:stretch/>
        </p:blipFill>
        <p:spPr>
          <a:xfrm>
            <a:off x="20" y="10"/>
            <a:ext cx="12188930" cy="6857990"/>
          </a:xfrm>
          <a:prstGeom prst="rect">
            <a:avLst/>
          </a:prstGeom>
        </p:spPr>
      </p:pic>
      <p:sp>
        <p:nvSpPr>
          <p:cNvPr id="2" name="Title 1">
            <a:extLst>
              <a:ext uri="{FF2B5EF4-FFF2-40B4-BE49-F238E27FC236}">
                <a16:creationId xmlns:a16="http://schemas.microsoft.com/office/drawing/2014/main" id="{21C3A742-7970-5201-1CCD-2793671A1922}"/>
              </a:ext>
            </a:extLst>
          </p:cNvPr>
          <p:cNvSpPr>
            <a:spLocks noGrp="1"/>
          </p:cNvSpPr>
          <p:nvPr>
            <p:ph type="ctrTitle"/>
          </p:nvPr>
        </p:nvSpPr>
        <p:spPr>
          <a:xfrm>
            <a:off x="1524000" y="1122363"/>
            <a:ext cx="9144000" cy="3063240"/>
          </a:xfrm>
        </p:spPr>
        <p:txBody>
          <a:bodyPr>
            <a:normAutofit/>
          </a:bodyPr>
          <a:lstStyle/>
          <a:p>
            <a:r>
              <a:rPr lang="en-GB" sz="6600" dirty="0">
                <a:solidFill>
                  <a:srgbClr val="FFFFFF"/>
                </a:solidFill>
              </a:rPr>
              <a:t>Defusing the sexuality debate</a:t>
            </a:r>
          </a:p>
        </p:txBody>
      </p:sp>
      <p:sp>
        <p:nvSpPr>
          <p:cNvPr id="3" name="Subtitle 2">
            <a:extLst>
              <a:ext uri="{FF2B5EF4-FFF2-40B4-BE49-F238E27FC236}">
                <a16:creationId xmlns:a16="http://schemas.microsoft.com/office/drawing/2014/main" id="{3A9DE970-EE4A-9F96-4DAE-90F8ADAD4247}"/>
              </a:ext>
            </a:extLst>
          </p:cNvPr>
          <p:cNvSpPr>
            <a:spLocks noGrp="1"/>
          </p:cNvSpPr>
          <p:nvPr>
            <p:ph type="subTitle" idx="1"/>
          </p:nvPr>
        </p:nvSpPr>
        <p:spPr>
          <a:xfrm>
            <a:off x="1527048" y="4599432"/>
            <a:ext cx="9144000" cy="1536192"/>
          </a:xfrm>
        </p:spPr>
        <p:txBody>
          <a:bodyPr>
            <a:normAutofit/>
          </a:bodyPr>
          <a:lstStyle/>
          <a:p>
            <a:r>
              <a:rPr lang="en-GB">
                <a:solidFill>
                  <a:srgbClr val="FFFFFF"/>
                </a:solidFill>
              </a:rPr>
              <a:t>A History of Evangelical Responses to Sexuality</a:t>
            </a:r>
          </a:p>
        </p:txBody>
      </p:sp>
      <p:sp>
        <p:nvSpPr>
          <p:cNvPr id="1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7671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7CF809F4-7FEB-1F52-3081-5CD84DC4A41A}"/>
              </a:ext>
            </a:extLst>
          </p:cNvPr>
          <p:cNvPicPr>
            <a:picLocks noChangeAspect="1"/>
          </p:cNvPicPr>
          <p:nvPr/>
        </p:nvPicPr>
        <p:blipFill rotWithShape="1">
          <a:blip r:embed="rId2">
            <a:alphaModFix amt="35000"/>
          </a:blip>
          <a:srcRect t="7664" b="8067"/>
          <a:stretch/>
        </p:blipFill>
        <p:spPr>
          <a:xfrm>
            <a:off x="20" y="10"/>
            <a:ext cx="12191980" cy="6857990"/>
          </a:xfrm>
          <a:prstGeom prst="rect">
            <a:avLst/>
          </a:prstGeom>
        </p:spPr>
      </p:pic>
      <p:sp>
        <p:nvSpPr>
          <p:cNvPr id="2" name="Title 1">
            <a:extLst>
              <a:ext uri="{FF2B5EF4-FFF2-40B4-BE49-F238E27FC236}">
                <a16:creationId xmlns:a16="http://schemas.microsoft.com/office/drawing/2014/main" id="{9D35CA25-88F2-80B7-72C3-7C357B558189}"/>
              </a:ext>
            </a:extLst>
          </p:cNvPr>
          <p:cNvSpPr>
            <a:spLocks noGrp="1"/>
          </p:cNvSpPr>
          <p:nvPr>
            <p:ph type="title"/>
          </p:nvPr>
        </p:nvSpPr>
        <p:spPr>
          <a:xfrm>
            <a:off x="838200" y="365125"/>
            <a:ext cx="10515600" cy="1325563"/>
          </a:xfrm>
        </p:spPr>
        <p:txBody>
          <a:bodyPr>
            <a:normAutofit/>
          </a:bodyPr>
          <a:lstStyle/>
          <a:p>
            <a:r>
              <a:rPr lang="en-GB">
                <a:solidFill>
                  <a:srgbClr val="FFFFFF"/>
                </a:solidFill>
              </a:rPr>
              <a:t>Between the Synods</a:t>
            </a:r>
          </a:p>
        </p:txBody>
      </p:sp>
      <p:sp>
        <p:nvSpPr>
          <p:cNvPr id="3" name="Content Placeholder 2">
            <a:extLst>
              <a:ext uri="{FF2B5EF4-FFF2-40B4-BE49-F238E27FC236}">
                <a16:creationId xmlns:a16="http://schemas.microsoft.com/office/drawing/2014/main" id="{CAD66148-F4D1-1639-B9D9-5E2129627CC7}"/>
              </a:ext>
            </a:extLst>
          </p:cNvPr>
          <p:cNvSpPr>
            <a:spLocks noGrp="1"/>
          </p:cNvSpPr>
          <p:nvPr>
            <p:ph idx="1"/>
          </p:nvPr>
        </p:nvSpPr>
        <p:spPr>
          <a:xfrm>
            <a:off x="838200" y="1825625"/>
            <a:ext cx="10515600" cy="4667250"/>
          </a:xfrm>
        </p:spPr>
        <p:txBody>
          <a:bodyPr>
            <a:normAutofit/>
          </a:bodyPr>
          <a:lstStyle/>
          <a:p>
            <a:r>
              <a:rPr lang="en-GB" sz="3200" dirty="0">
                <a:solidFill>
                  <a:srgbClr val="FFFFFF"/>
                </a:solidFill>
              </a:rPr>
              <a:t>Prayers of Love and Faith</a:t>
            </a:r>
          </a:p>
          <a:p>
            <a:pPr lvl="1"/>
            <a:r>
              <a:rPr lang="en-GB" sz="2800" dirty="0">
                <a:solidFill>
                  <a:srgbClr val="FFFFFF"/>
                </a:solidFill>
              </a:rPr>
              <a:t>‘Resource Section’ and liturgies for ‘Stand Alone Services’</a:t>
            </a:r>
          </a:p>
          <a:p>
            <a:r>
              <a:rPr lang="en-GB" sz="3200" dirty="0">
                <a:solidFill>
                  <a:srgbClr val="FFFFFF"/>
                </a:solidFill>
              </a:rPr>
              <a:t>Theological Rationale</a:t>
            </a:r>
          </a:p>
          <a:p>
            <a:pPr lvl="1"/>
            <a:r>
              <a:rPr lang="en-GB" sz="2800" dirty="0">
                <a:solidFill>
                  <a:srgbClr val="FFFFFF"/>
                </a:solidFill>
              </a:rPr>
              <a:t>Liturgy for times of uncertainty - a ‘pastoral accommodation’ (became increasingly apparent this would be a focus for legal challenge)</a:t>
            </a:r>
          </a:p>
          <a:p>
            <a:r>
              <a:rPr lang="en-GB" sz="3200" dirty="0">
                <a:solidFill>
                  <a:srgbClr val="FFFFFF"/>
                </a:solidFill>
              </a:rPr>
              <a:t>Pastoral Guidance</a:t>
            </a:r>
          </a:p>
          <a:p>
            <a:pPr lvl="1"/>
            <a:r>
              <a:rPr lang="en-GB" sz="2800" dirty="0">
                <a:solidFill>
                  <a:srgbClr val="FFFFFF"/>
                </a:solidFill>
              </a:rPr>
              <a:t>To ensure parity of provision across dioceses, allow for conscience clauses, and the possibility of ‘structural differentiation’</a:t>
            </a:r>
          </a:p>
        </p:txBody>
      </p:sp>
    </p:spTree>
    <p:extLst>
      <p:ext uri="{BB962C8B-B14F-4D97-AF65-F5344CB8AC3E}">
        <p14:creationId xmlns:p14="http://schemas.microsoft.com/office/powerpoint/2010/main" val="279084806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hall, auditorium&#10;&#10;Description automatically generated">
            <a:extLst>
              <a:ext uri="{FF2B5EF4-FFF2-40B4-BE49-F238E27FC236}">
                <a16:creationId xmlns:a16="http://schemas.microsoft.com/office/drawing/2014/main" id="{FBE08590-8306-DA8C-7900-8286450A7100}"/>
              </a:ext>
            </a:extLst>
          </p:cNvPr>
          <p:cNvPicPr>
            <a:picLocks noGrp="1" noChangeAspect="1"/>
          </p:cNvPicPr>
          <p:nvPr>
            <p:ph idx="1"/>
          </p:nvPr>
        </p:nvPicPr>
        <p:blipFill rotWithShape="1">
          <a:blip r:embed="rId2"/>
          <a:srcRect t="9091" r="1381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D7BD0-1275-3894-9A56-E788F528E85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The November Synod</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5B6CF3A-EC94-AD57-9E0A-03C18C20C3D0}"/>
              </a:ext>
            </a:extLst>
          </p:cNvPr>
          <p:cNvSpPr txBox="1"/>
          <p:nvPr/>
        </p:nvSpPr>
        <p:spPr>
          <a:xfrm>
            <a:off x="5105400" y="4844142"/>
            <a:ext cx="3331029" cy="1477328"/>
          </a:xfrm>
          <a:prstGeom prst="rect">
            <a:avLst/>
          </a:prstGeom>
          <a:noFill/>
        </p:spPr>
        <p:txBody>
          <a:bodyPr wrap="square" rtlCol="0">
            <a:spAutoFit/>
          </a:bodyPr>
          <a:lstStyle/>
          <a:p>
            <a:r>
              <a:rPr lang="en-GB" dirty="0"/>
              <a:t>Agreed approval of PLF with conscience of clergy and will of PCC respected. Liberal amendment to include standalone services on trial basis.</a:t>
            </a:r>
          </a:p>
        </p:txBody>
      </p:sp>
    </p:spTree>
    <p:extLst>
      <p:ext uri="{BB962C8B-B14F-4D97-AF65-F5344CB8AC3E}">
        <p14:creationId xmlns:p14="http://schemas.microsoft.com/office/powerpoint/2010/main" val="37566747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indow, building, colorful&#10;&#10;Description automatically generated">
            <a:extLst>
              <a:ext uri="{FF2B5EF4-FFF2-40B4-BE49-F238E27FC236}">
                <a16:creationId xmlns:a16="http://schemas.microsoft.com/office/drawing/2014/main" id="{10AADD58-6D2F-1ECF-833E-93BD32D5B7DF}"/>
              </a:ext>
            </a:extLst>
          </p:cNvPr>
          <p:cNvPicPr>
            <a:picLocks noChangeAspect="1"/>
          </p:cNvPicPr>
          <p:nvPr/>
        </p:nvPicPr>
        <p:blipFill rotWithShape="1">
          <a:blip r:embed="rId2">
            <a:alphaModFix amt="35000"/>
          </a:blip>
          <a:srcRect b="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20476C85-39B9-E9AF-B9CA-8BB2ABB574CC}"/>
              </a:ext>
            </a:extLst>
          </p:cNvPr>
          <p:cNvSpPr>
            <a:spLocks noGrp="1"/>
          </p:cNvSpPr>
          <p:nvPr>
            <p:ph type="title"/>
          </p:nvPr>
        </p:nvSpPr>
        <p:spPr>
          <a:xfrm>
            <a:off x="838200" y="365125"/>
            <a:ext cx="10515600" cy="1135063"/>
          </a:xfrm>
        </p:spPr>
        <p:txBody>
          <a:bodyPr>
            <a:normAutofit/>
          </a:bodyPr>
          <a:lstStyle/>
          <a:p>
            <a:r>
              <a:rPr lang="en-GB" dirty="0">
                <a:solidFill>
                  <a:srgbClr val="FFFFFF"/>
                </a:solidFill>
              </a:rPr>
              <a:t>Responses to the November Synod</a:t>
            </a:r>
          </a:p>
        </p:txBody>
      </p:sp>
      <p:sp>
        <p:nvSpPr>
          <p:cNvPr id="9" name="Content Placeholder 8">
            <a:extLst>
              <a:ext uri="{FF2B5EF4-FFF2-40B4-BE49-F238E27FC236}">
                <a16:creationId xmlns:a16="http://schemas.microsoft.com/office/drawing/2014/main" id="{17D23400-77B7-692B-B98C-D3586C9EF31E}"/>
              </a:ext>
            </a:extLst>
          </p:cNvPr>
          <p:cNvSpPr>
            <a:spLocks noGrp="1"/>
          </p:cNvSpPr>
          <p:nvPr>
            <p:ph idx="1"/>
          </p:nvPr>
        </p:nvSpPr>
        <p:spPr>
          <a:xfrm>
            <a:off x="672663" y="1825624"/>
            <a:ext cx="10867696" cy="4816913"/>
          </a:xfrm>
        </p:spPr>
        <p:txBody>
          <a:bodyPr>
            <a:normAutofit fontScale="92500" lnSpcReduction="10000"/>
          </a:bodyPr>
          <a:lstStyle/>
          <a:p>
            <a:r>
              <a:rPr lang="en-US" dirty="0">
                <a:solidFill>
                  <a:srgbClr val="FFFFFF"/>
                </a:solidFill>
              </a:rPr>
              <a:t>The </a:t>
            </a:r>
            <a:r>
              <a:rPr lang="en-US" dirty="0" err="1">
                <a:solidFill>
                  <a:srgbClr val="FFFFFF"/>
                </a:solidFill>
              </a:rPr>
              <a:t>HoB</a:t>
            </a:r>
            <a:r>
              <a:rPr lang="en-US" dirty="0">
                <a:solidFill>
                  <a:srgbClr val="FFFFFF"/>
                </a:solidFill>
              </a:rPr>
              <a:t> has commended PLF. Standalone services not yet commended as experimental liturgy. Consultation on diocesan basis before returning to Synod for authorization. A fuller version of Pastoral Guidance will be issued and is anticipated to address question of clergy in same-sex marriages.</a:t>
            </a:r>
          </a:p>
          <a:p>
            <a:r>
              <a:rPr lang="en-US" dirty="0">
                <a:solidFill>
                  <a:srgbClr val="FFFFFF"/>
                </a:solidFill>
              </a:rPr>
              <a:t>The CEEC has announced its Ephesian Fund – a centralized ‘stewardship fund’ as an alternative to paying diocesan share, and plans for alternative episcopal oversight that parishes can opt into. This is significantly more autonomy than in the </a:t>
            </a:r>
            <a:r>
              <a:rPr lang="en-US" dirty="0" err="1">
                <a:solidFill>
                  <a:srgbClr val="FFFFFF"/>
                </a:solidFill>
              </a:rPr>
              <a:t>HoB</a:t>
            </a:r>
            <a:r>
              <a:rPr lang="en-US" dirty="0">
                <a:solidFill>
                  <a:srgbClr val="FFFFFF"/>
                </a:solidFill>
              </a:rPr>
              <a:t> proposals.</a:t>
            </a:r>
          </a:p>
          <a:p>
            <a:r>
              <a:rPr lang="en-US" dirty="0">
                <a:solidFill>
                  <a:srgbClr val="FFFFFF"/>
                </a:solidFill>
              </a:rPr>
              <a:t>Liberals have generally welcomed the vote. Evangelicals are becoming more visibly divided. Inclusive Evangelicals were more visible at Synod. Conservatives are splitting between a more tolerant group determined to stay within existing structures and a more separatist group seeking clear structural differentiation and parallel structures.</a:t>
            </a:r>
          </a:p>
        </p:txBody>
      </p:sp>
    </p:spTree>
    <p:extLst>
      <p:ext uri="{BB962C8B-B14F-4D97-AF65-F5344CB8AC3E}">
        <p14:creationId xmlns:p14="http://schemas.microsoft.com/office/powerpoint/2010/main" val="39113785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F84F-1275-62DA-CB68-DFF8887CA34E}"/>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n-US" sz="3600"/>
              <a:t>Understanding Evangelicals and Sexuality</a:t>
            </a:r>
          </a:p>
        </p:txBody>
      </p:sp>
      <p:cxnSp>
        <p:nvCxnSpPr>
          <p:cNvPr id="9" name="Straight Connector 8">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group of multi coloured wooden stick figures">
            <a:extLst>
              <a:ext uri="{FF2B5EF4-FFF2-40B4-BE49-F238E27FC236}">
                <a16:creationId xmlns:a16="http://schemas.microsoft.com/office/drawing/2014/main" id="{B773FAAF-38FD-F175-1D86-995A926D0E48}"/>
              </a:ext>
            </a:extLst>
          </p:cNvPr>
          <p:cNvPicPr>
            <a:picLocks noChangeAspect="1"/>
          </p:cNvPicPr>
          <p:nvPr/>
        </p:nvPicPr>
        <p:blipFill rotWithShape="1">
          <a:blip r:embed="rId2"/>
          <a:srcRect l="4682" r="18813"/>
          <a:stretch/>
        </p:blipFill>
        <p:spPr>
          <a:xfrm>
            <a:off x="4615543" y="10"/>
            <a:ext cx="7576458" cy="6857990"/>
          </a:xfrm>
          <a:prstGeom prst="rect">
            <a:avLst/>
          </a:prstGeom>
        </p:spPr>
      </p:pic>
    </p:spTree>
    <p:extLst>
      <p:ext uri="{BB962C8B-B14F-4D97-AF65-F5344CB8AC3E}">
        <p14:creationId xmlns:p14="http://schemas.microsoft.com/office/powerpoint/2010/main" val="124721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49B36-E625-9D0C-044C-978578DEC354}"/>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The Evangelical Consensus position on sexuality</a:t>
            </a:r>
          </a:p>
        </p:txBody>
      </p:sp>
      <p:sp>
        <p:nvSpPr>
          <p:cNvPr id="3" name="Content Placeholder 2">
            <a:extLst>
              <a:ext uri="{FF2B5EF4-FFF2-40B4-BE49-F238E27FC236}">
                <a16:creationId xmlns:a16="http://schemas.microsoft.com/office/drawing/2014/main" id="{13CA4D37-3A6D-FDE7-0DB9-8899BF1F144A}"/>
              </a:ext>
            </a:extLst>
          </p:cNvPr>
          <p:cNvSpPr>
            <a:spLocks noGrp="1"/>
          </p:cNvSpPr>
          <p:nvPr>
            <p:ph idx="1"/>
          </p:nvPr>
        </p:nvSpPr>
        <p:spPr>
          <a:xfrm>
            <a:off x="4782702" y="586855"/>
            <a:ext cx="6555347" cy="5784710"/>
          </a:xfrm>
        </p:spPr>
        <p:txBody>
          <a:bodyPr anchor="ctr">
            <a:normAutofit lnSpcReduction="10000"/>
          </a:bodyPr>
          <a:lstStyle/>
          <a:p>
            <a:pPr lvl="0"/>
            <a:r>
              <a:rPr lang="en-GB" sz="3200" dirty="0"/>
              <a:t>All Christians accepted as full members of the church regardless of sexual orientation. Homophobia is to be condemned.</a:t>
            </a:r>
          </a:p>
          <a:p>
            <a:pPr lvl="0"/>
            <a:r>
              <a:rPr lang="en-GB" sz="3200" dirty="0"/>
              <a:t>Engaging in any same-sex sexual activity is sinful, but only on the same basis as any sexual relationship outside of marriage.</a:t>
            </a:r>
          </a:p>
          <a:p>
            <a:pPr lvl="0"/>
            <a:r>
              <a:rPr lang="en-GB" sz="3200" dirty="0"/>
              <a:t>Marriage is only between opposite sex couples, and sex outside of marriage cannot be celebrated in a church context,  or seen as equivalent to marriage.</a:t>
            </a:r>
          </a:p>
          <a:p>
            <a:endParaRPr lang="en-GB" sz="1900" dirty="0"/>
          </a:p>
        </p:txBody>
      </p:sp>
    </p:spTree>
    <p:extLst>
      <p:ext uri="{BB962C8B-B14F-4D97-AF65-F5344CB8AC3E}">
        <p14:creationId xmlns:p14="http://schemas.microsoft.com/office/powerpoint/2010/main" val="425884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37D4D-B477-C6A1-C364-6A8A0A63983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Biblical basis for the Evangelical Consensus</a:t>
            </a:r>
          </a:p>
        </p:txBody>
      </p:sp>
      <p:sp>
        <p:nvSpPr>
          <p:cNvPr id="3" name="Content Placeholder 2">
            <a:extLst>
              <a:ext uri="{FF2B5EF4-FFF2-40B4-BE49-F238E27FC236}">
                <a16:creationId xmlns:a16="http://schemas.microsoft.com/office/drawing/2014/main" id="{A3F53E5D-53D7-11C6-957D-0D7ABB1821E9}"/>
              </a:ext>
            </a:extLst>
          </p:cNvPr>
          <p:cNvSpPr>
            <a:spLocks noGrp="1"/>
          </p:cNvSpPr>
          <p:nvPr>
            <p:ph idx="1"/>
          </p:nvPr>
        </p:nvSpPr>
        <p:spPr>
          <a:xfrm>
            <a:off x="4810259" y="649480"/>
            <a:ext cx="6555347" cy="5546047"/>
          </a:xfrm>
        </p:spPr>
        <p:txBody>
          <a:bodyPr anchor="ctr">
            <a:normAutofit/>
          </a:bodyPr>
          <a:lstStyle/>
          <a:p>
            <a:pPr lvl="0"/>
            <a:r>
              <a:rPr lang="en-GB" sz="3600" dirty="0"/>
              <a:t>Genesis 1&amp;2 - Jesus sees as foundational. Paul refers to it.</a:t>
            </a:r>
          </a:p>
          <a:p>
            <a:pPr lvl="0"/>
            <a:r>
              <a:rPr lang="en-GB" sz="3600" dirty="0"/>
              <a:t>Seven direct references to same-sex sexual relationships in the Bible are consistently negative.</a:t>
            </a:r>
          </a:p>
          <a:p>
            <a:endParaRPr lang="en-GB" sz="2000" dirty="0"/>
          </a:p>
        </p:txBody>
      </p:sp>
    </p:spTree>
    <p:extLst>
      <p:ext uri="{BB962C8B-B14F-4D97-AF65-F5344CB8AC3E}">
        <p14:creationId xmlns:p14="http://schemas.microsoft.com/office/powerpoint/2010/main" val="381450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C8EAC-CC6A-B9EC-EC61-1852C918B48B}"/>
              </a:ext>
            </a:extLst>
          </p:cNvPr>
          <p:cNvSpPr>
            <a:spLocks noGrp="1"/>
          </p:cNvSpPr>
          <p:nvPr>
            <p:ph type="title"/>
          </p:nvPr>
        </p:nvSpPr>
        <p:spPr>
          <a:xfrm>
            <a:off x="466722" y="586855"/>
            <a:ext cx="3201366" cy="3387497"/>
          </a:xfrm>
        </p:spPr>
        <p:txBody>
          <a:bodyPr anchor="b">
            <a:normAutofit/>
          </a:bodyPr>
          <a:lstStyle/>
          <a:p>
            <a:pPr algn="r"/>
            <a:r>
              <a:rPr lang="en-GB" sz="3700">
                <a:solidFill>
                  <a:srgbClr val="FFFFFF"/>
                </a:solidFill>
              </a:rPr>
              <a:t>Presuppositions</a:t>
            </a:r>
          </a:p>
        </p:txBody>
      </p:sp>
      <p:sp>
        <p:nvSpPr>
          <p:cNvPr id="3" name="Content Placeholder 2">
            <a:extLst>
              <a:ext uri="{FF2B5EF4-FFF2-40B4-BE49-F238E27FC236}">
                <a16:creationId xmlns:a16="http://schemas.microsoft.com/office/drawing/2014/main" id="{46FCF178-77C6-9626-709C-8273553EA640}"/>
              </a:ext>
            </a:extLst>
          </p:cNvPr>
          <p:cNvSpPr>
            <a:spLocks noGrp="1"/>
          </p:cNvSpPr>
          <p:nvPr>
            <p:ph idx="1"/>
          </p:nvPr>
        </p:nvSpPr>
        <p:spPr>
          <a:xfrm>
            <a:off x="4810259" y="649480"/>
            <a:ext cx="6555347" cy="5546047"/>
          </a:xfrm>
        </p:spPr>
        <p:txBody>
          <a:bodyPr anchor="ctr">
            <a:normAutofit lnSpcReduction="10000"/>
          </a:bodyPr>
          <a:lstStyle/>
          <a:p>
            <a:pPr lvl="0"/>
            <a:r>
              <a:rPr lang="en-GB" sz="3200" dirty="0"/>
              <a:t>This position and understanding of scripture represents the tradition of the church, held unvaryingly for centuries.</a:t>
            </a:r>
          </a:p>
          <a:p>
            <a:pPr lvl="0"/>
            <a:endParaRPr lang="en-GB" sz="3200" dirty="0"/>
          </a:p>
          <a:p>
            <a:pPr lvl="0"/>
            <a:r>
              <a:rPr lang="en-GB" sz="3200" dirty="0"/>
              <a:t>Scripture is so clear on this point that departure from it represents simple refusal to submit to the authority of scripture, making this a ‘first order’ issue, where disagreement between faithful Christian disciples is not possible.</a:t>
            </a:r>
          </a:p>
          <a:p>
            <a:endParaRPr lang="en-GB" sz="2000" dirty="0"/>
          </a:p>
        </p:txBody>
      </p:sp>
    </p:spTree>
    <p:extLst>
      <p:ext uri="{BB962C8B-B14F-4D97-AF65-F5344CB8AC3E}">
        <p14:creationId xmlns:p14="http://schemas.microsoft.com/office/powerpoint/2010/main" val="108826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90DB-8775-55EC-FD54-18BEE6BF1779}"/>
              </a:ext>
            </a:extLst>
          </p:cNvPr>
          <p:cNvSpPr>
            <a:spLocks noGrp="1"/>
          </p:cNvSpPr>
          <p:nvPr>
            <p:ph type="title"/>
          </p:nvPr>
        </p:nvSpPr>
        <p:spPr/>
        <p:txBody>
          <a:bodyPr/>
          <a:lstStyle/>
          <a:p>
            <a:r>
              <a:rPr lang="en-GB" dirty="0"/>
              <a:t>My argument</a:t>
            </a:r>
          </a:p>
        </p:txBody>
      </p:sp>
      <p:graphicFrame>
        <p:nvGraphicFramePr>
          <p:cNvPr id="5" name="Content Placeholder 2">
            <a:extLst>
              <a:ext uri="{FF2B5EF4-FFF2-40B4-BE49-F238E27FC236}">
                <a16:creationId xmlns:a16="http://schemas.microsoft.com/office/drawing/2014/main" id="{55887334-6079-0CF6-6439-5C605B3BF39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89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ACA1C-63F8-4E7E-F9CE-16D9A4949A81}"/>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The Tradition before The Tradition</a:t>
            </a:r>
          </a:p>
        </p:txBody>
      </p:sp>
      <p:sp>
        <p:nvSpPr>
          <p:cNvPr id="3" name="Content Placeholder 2">
            <a:extLst>
              <a:ext uri="{FF2B5EF4-FFF2-40B4-BE49-F238E27FC236}">
                <a16:creationId xmlns:a16="http://schemas.microsoft.com/office/drawing/2014/main" id="{5F7F49B4-F155-7808-C468-E7D97E2F2355}"/>
              </a:ext>
            </a:extLst>
          </p:cNvPr>
          <p:cNvSpPr>
            <a:spLocks noGrp="1"/>
          </p:cNvSpPr>
          <p:nvPr>
            <p:ph idx="1"/>
          </p:nvPr>
        </p:nvSpPr>
        <p:spPr>
          <a:xfrm>
            <a:off x="600075" y="1885280"/>
            <a:ext cx="11029950" cy="4678182"/>
          </a:xfrm>
        </p:spPr>
        <p:txBody>
          <a:bodyPr anchor="ctr">
            <a:normAutofit/>
          </a:bodyPr>
          <a:lstStyle/>
          <a:p>
            <a:r>
              <a:rPr lang="en-GB" sz="3600" dirty="0"/>
              <a:t>Christian tradition prior to the twentieth century held to an unvaryingly negative view of homosexuality (and not simply homosexual acts), but this was not expressed in the form of the Evangelical Consensus position, and it did not draw on the same configuration of biblical texts to support it.</a:t>
            </a:r>
          </a:p>
        </p:txBody>
      </p:sp>
    </p:spTree>
    <p:extLst>
      <p:ext uri="{BB962C8B-B14F-4D97-AF65-F5344CB8AC3E}">
        <p14:creationId xmlns:p14="http://schemas.microsoft.com/office/powerpoint/2010/main" val="378153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ACA1C-63F8-4E7E-F9CE-16D9A4949A81}"/>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The Tradition before The Tradition</a:t>
            </a:r>
          </a:p>
        </p:txBody>
      </p:sp>
      <p:sp>
        <p:nvSpPr>
          <p:cNvPr id="3" name="Content Placeholder 2">
            <a:extLst>
              <a:ext uri="{FF2B5EF4-FFF2-40B4-BE49-F238E27FC236}">
                <a16:creationId xmlns:a16="http://schemas.microsoft.com/office/drawing/2014/main" id="{5F7F49B4-F155-7808-C468-E7D97E2F2355}"/>
              </a:ext>
            </a:extLst>
          </p:cNvPr>
          <p:cNvSpPr>
            <a:spLocks noGrp="1"/>
          </p:cNvSpPr>
          <p:nvPr>
            <p:ph idx="1"/>
          </p:nvPr>
        </p:nvSpPr>
        <p:spPr>
          <a:xfrm>
            <a:off x="600075" y="1885280"/>
            <a:ext cx="11029950" cy="4678182"/>
          </a:xfrm>
        </p:spPr>
        <p:txBody>
          <a:bodyPr anchor="ctr">
            <a:normAutofit/>
          </a:bodyPr>
          <a:lstStyle/>
          <a:p>
            <a:pPr marL="0" indent="0">
              <a:buNone/>
            </a:pPr>
            <a:r>
              <a:rPr lang="en-GB" sz="3200" dirty="0"/>
              <a:t>There are two key aspects to this:</a:t>
            </a:r>
          </a:p>
          <a:p>
            <a:r>
              <a:rPr lang="en-GB" sz="3200" dirty="0"/>
              <a:t>No understanding of ‘orientation’. Pre-modern Christians give no indication that they see homophobia as something to be condemned or gay people to be affirmed whilst homosexual acts are condemned.</a:t>
            </a:r>
          </a:p>
          <a:p>
            <a:r>
              <a:rPr lang="en-GB" sz="3200" dirty="0"/>
              <a:t>No reference to Genesis 1&amp;2 key text. Genesis 19 (the Sodom narrative) and Romans 1. When pre-modern Christians offer interpretations of Genesis 1&amp;2 as part of an understanding of marriage they stress procreation as key.</a:t>
            </a:r>
          </a:p>
        </p:txBody>
      </p:sp>
    </p:spTree>
    <p:extLst>
      <p:ext uri="{BB962C8B-B14F-4D97-AF65-F5344CB8AC3E}">
        <p14:creationId xmlns:p14="http://schemas.microsoft.com/office/powerpoint/2010/main" val="84635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oldier's hand&#10;&#10;Description automatically generated">
            <a:extLst>
              <a:ext uri="{FF2B5EF4-FFF2-40B4-BE49-F238E27FC236}">
                <a16:creationId xmlns:a16="http://schemas.microsoft.com/office/drawing/2014/main" id="{F5EA39DB-2CB2-7982-BF77-3E637A943E48}"/>
              </a:ext>
            </a:extLst>
          </p:cNvPr>
          <p:cNvPicPr>
            <a:picLocks noChangeAspect="1"/>
          </p:cNvPicPr>
          <p:nvPr/>
        </p:nvPicPr>
        <p:blipFill rotWithShape="1">
          <a:blip r:embed="rId3"/>
          <a:srcRect t="9091" r="35356"/>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8C3ECA-957B-1568-324B-919DC2AAF47A}"/>
              </a:ext>
            </a:extLst>
          </p:cNvPr>
          <p:cNvSpPr>
            <a:spLocks noGrp="1"/>
          </p:cNvSpPr>
          <p:nvPr>
            <p:ph type="title"/>
          </p:nvPr>
        </p:nvSpPr>
        <p:spPr>
          <a:xfrm>
            <a:off x="371094" y="1161288"/>
            <a:ext cx="3438144" cy="1124712"/>
          </a:xfrm>
        </p:spPr>
        <p:txBody>
          <a:bodyPr anchor="b">
            <a:normAutofit/>
          </a:bodyPr>
          <a:lstStyle/>
          <a:p>
            <a:r>
              <a:rPr lang="en-GB" sz="2800">
                <a:solidFill>
                  <a:schemeClr val="bg1"/>
                </a:solidFill>
              </a:rPr>
              <a:t>Where am I coming from?</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5CEEEA-A83C-9E87-CB9F-7D45CB55FDB6}"/>
              </a:ext>
            </a:extLst>
          </p:cNvPr>
          <p:cNvSpPr>
            <a:spLocks noGrp="1"/>
          </p:cNvSpPr>
          <p:nvPr>
            <p:ph idx="1"/>
          </p:nvPr>
        </p:nvSpPr>
        <p:spPr>
          <a:xfrm>
            <a:off x="371093" y="2718053"/>
            <a:ext cx="5886831" cy="3737175"/>
          </a:xfrm>
        </p:spPr>
        <p:txBody>
          <a:bodyPr anchor="t">
            <a:normAutofit/>
          </a:bodyPr>
          <a:lstStyle/>
          <a:p>
            <a:r>
              <a:rPr lang="en-GB" dirty="0">
                <a:solidFill>
                  <a:schemeClr val="bg1"/>
                </a:solidFill>
              </a:rPr>
              <a:t>These are complex questions involving real people.</a:t>
            </a:r>
          </a:p>
          <a:p>
            <a:r>
              <a:rPr lang="en-GB" dirty="0">
                <a:solidFill>
                  <a:schemeClr val="bg1"/>
                </a:solidFill>
              </a:rPr>
              <a:t>No quick solutions. </a:t>
            </a:r>
          </a:p>
          <a:p>
            <a:r>
              <a:rPr lang="en-GB" dirty="0">
                <a:solidFill>
                  <a:schemeClr val="bg1"/>
                </a:solidFill>
              </a:rPr>
              <a:t>The most significant moral challenge ahead of us as a church is how we disagree well as sisters and brothers in Christ.</a:t>
            </a:r>
          </a:p>
          <a:p>
            <a:endParaRPr lang="en-GB" sz="1600" dirty="0">
              <a:solidFill>
                <a:schemeClr val="bg1"/>
              </a:solidFill>
            </a:endParaRPr>
          </a:p>
        </p:txBody>
      </p:sp>
    </p:spTree>
    <p:extLst>
      <p:ext uri="{BB962C8B-B14F-4D97-AF65-F5344CB8AC3E}">
        <p14:creationId xmlns:p14="http://schemas.microsoft.com/office/powerpoint/2010/main" val="426450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10768EF-CDAE-9731-60E8-4B9024B024B7}"/>
              </a:ext>
            </a:extLst>
          </p:cNvPr>
          <p:cNvPicPr>
            <a:picLocks noChangeAspect="1"/>
          </p:cNvPicPr>
          <p:nvPr/>
        </p:nvPicPr>
        <p:blipFill rotWithShape="1">
          <a:blip r:embed="rId3">
            <a:alphaModFix amt="35000"/>
          </a:blip>
          <a:srcRect t="15400" b="3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911DC18-5AB1-B62E-0F46-8A70712C1FD4}"/>
              </a:ext>
            </a:extLst>
          </p:cNvPr>
          <p:cNvSpPr>
            <a:spLocks noGrp="1"/>
          </p:cNvSpPr>
          <p:nvPr>
            <p:ph type="title"/>
          </p:nvPr>
        </p:nvSpPr>
        <p:spPr>
          <a:xfrm>
            <a:off x="838200" y="365125"/>
            <a:ext cx="10515600" cy="1325563"/>
          </a:xfrm>
        </p:spPr>
        <p:txBody>
          <a:bodyPr>
            <a:normAutofit/>
          </a:bodyPr>
          <a:lstStyle/>
          <a:p>
            <a:r>
              <a:rPr lang="en-GB">
                <a:solidFill>
                  <a:srgbClr val="FFFFFF"/>
                </a:solidFill>
              </a:rPr>
              <a:t>Augustine’s Confessions 3:8</a:t>
            </a:r>
          </a:p>
        </p:txBody>
      </p:sp>
      <p:sp>
        <p:nvSpPr>
          <p:cNvPr id="3" name="Content Placeholder 2">
            <a:extLst>
              <a:ext uri="{FF2B5EF4-FFF2-40B4-BE49-F238E27FC236}">
                <a16:creationId xmlns:a16="http://schemas.microsoft.com/office/drawing/2014/main" id="{A19AA81F-E5FB-C911-3904-3C2DACF824DB}"/>
              </a:ext>
            </a:extLst>
          </p:cNvPr>
          <p:cNvSpPr>
            <a:spLocks noGrp="1"/>
          </p:cNvSpPr>
          <p:nvPr>
            <p:ph idx="1"/>
          </p:nvPr>
        </p:nvSpPr>
        <p:spPr>
          <a:xfrm>
            <a:off x="838200" y="1825625"/>
            <a:ext cx="10515600" cy="4351338"/>
          </a:xfrm>
        </p:spPr>
        <p:txBody>
          <a:bodyPr>
            <a:normAutofit/>
          </a:bodyPr>
          <a:lstStyle/>
          <a:p>
            <a:pPr marL="0" indent="0">
              <a:buNone/>
            </a:pPr>
            <a:r>
              <a:rPr lang="en-GB">
                <a:solidFill>
                  <a:srgbClr val="FFFFFF"/>
                </a:solidFill>
              </a:rPr>
              <a:t>Therefore are those foul offences which be against nature, to be every where and at all times detested and punished; such as were those of the men of Sodom: which should all nations commit, they should all stand guilty of the same crime, by the law of God, which hath not so made men that they should so abuse one another. For even that intercourse which should be between God and us is violated, when that same nature, of which He is Author, is polluted by perversity of lust. </a:t>
            </a:r>
          </a:p>
        </p:txBody>
      </p:sp>
    </p:spTree>
    <p:extLst>
      <p:ext uri="{BB962C8B-B14F-4D97-AF65-F5344CB8AC3E}">
        <p14:creationId xmlns:p14="http://schemas.microsoft.com/office/powerpoint/2010/main" val="261695001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a hat&#10;&#10;Description automatically generated with medium confidence">
            <a:extLst>
              <a:ext uri="{FF2B5EF4-FFF2-40B4-BE49-F238E27FC236}">
                <a16:creationId xmlns:a16="http://schemas.microsoft.com/office/drawing/2014/main" id="{217D73AE-70C1-E440-C667-8DFA4C25F231}"/>
              </a:ext>
            </a:extLst>
          </p:cNvPr>
          <p:cNvPicPr>
            <a:picLocks noChangeAspect="1"/>
          </p:cNvPicPr>
          <p:nvPr/>
        </p:nvPicPr>
        <p:blipFill rotWithShape="1">
          <a:blip r:embed="rId3"/>
          <a:srcRect t="9091" r="17257"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98B4E-5983-EFE8-290C-663FACBA9253}"/>
              </a:ext>
            </a:extLst>
          </p:cNvPr>
          <p:cNvSpPr>
            <a:spLocks noGrp="1"/>
          </p:cNvSpPr>
          <p:nvPr>
            <p:ph type="title"/>
          </p:nvPr>
        </p:nvSpPr>
        <p:spPr>
          <a:xfrm>
            <a:off x="371094" y="1161288"/>
            <a:ext cx="3438144" cy="1124712"/>
          </a:xfrm>
        </p:spPr>
        <p:txBody>
          <a:bodyPr anchor="b">
            <a:normAutofit/>
          </a:bodyPr>
          <a:lstStyle/>
          <a:p>
            <a:r>
              <a:rPr lang="en-GB" sz="2800"/>
              <a:t>Aquinas Commentary on Romans 1: 18-29</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907132-5E58-9595-7669-3D1EFF7AC94A}"/>
              </a:ext>
            </a:extLst>
          </p:cNvPr>
          <p:cNvSpPr>
            <a:spLocks noGrp="1"/>
          </p:cNvSpPr>
          <p:nvPr>
            <p:ph idx="1"/>
          </p:nvPr>
        </p:nvSpPr>
        <p:spPr>
          <a:xfrm>
            <a:off x="371093" y="2619248"/>
            <a:ext cx="5997049" cy="3857752"/>
          </a:xfrm>
        </p:spPr>
        <p:txBody>
          <a:bodyPr anchor="t">
            <a:normAutofit lnSpcReduction="10000"/>
          </a:bodyPr>
          <a:lstStyle/>
          <a:p>
            <a:pPr marL="0" indent="0">
              <a:buNone/>
            </a:pPr>
            <a:r>
              <a:rPr lang="en-GB" sz="1800" dirty="0"/>
              <a:t>“[Paul] says therefore first… that since [the Gentiles] changed the truth of God into a lie, ‘God gave them up,’ not, indeed, impelling them to evil, but deserting them ‘in ignominious passions,’ that is, in sins against nature… something is said to be against the nature of the human being by reason of the genus, which is ‘animal.’ Now, it is manifest that, according to the act of generation, whence all manners of intercourse, from which generation cannot follow, are against the nature of the human being insofar as the human being is animal…</a:t>
            </a:r>
          </a:p>
          <a:p>
            <a:pPr marL="0" indent="0">
              <a:buNone/>
            </a:pPr>
            <a:r>
              <a:rPr lang="en-GB" sz="1800" dirty="0"/>
              <a:t>And therefore it is to be noted that the Apostle asserts the penalty for idolatry reasonably enough as the vice against nature, which is the gravest among the carnal sins, since it seems to have begun at the same time as idolatry, namely in the time of Abraham, when idolatry is believed to have begun. For that reason and at that time it is first read of as having been punished among the Sodomites in Genesis 19.”</a:t>
            </a:r>
          </a:p>
        </p:txBody>
      </p:sp>
    </p:spTree>
    <p:extLst>
      <p:ext uri="{BB962C8B-B14F-4D97-AF65-F5344CB8AC3E}">
        <p14:creationId xmlns:p14="http://schemas.microsoft.com/office/powerpoint/2010/main" val="410168632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6D38-04F7-EF7A-9A94-B31675D21E6D}"/>
              </a:ext>
            </a:extLst>
          </p:cNvPr>
          <p:cNvSpPr>
            <a:spLocks noGrp="1"/>
          </p:cNvSpPr>
          <p:nvPr>
            <p:ph type="title"/>
          </p:nvPr>
        </p:nvSpPr>
        <p:spPr>
          <a:xfrm>
            <a:off x="572493" y="238539"/>
            <a:ext cx="11018520" cy="1434415"/>
          </a:xfrm>
        </p:spPr>
        <p:txBody>
          <a:bodyPr anchor="b">
            <a:normAutofit/>
          </a:bodyPr>
          <a:lstStyle/>
          <a:p>
            <a:r>
              <a:rPr lang="en-GB" sz="5400"/>
              <a:t>Evangelicals and Homosexuality</a:t>
            </a:r>
          </a:p>
        </p:txBody>
      </p:sp>
      <p:sp>
        <p:nvSpPr>
          <p:cNvPr id="3" name="Content Placeholder 2">
            <a:extLst>
              <a:ext uri="{FF2B5EF4-FFF2-40B4-BE49-F238E27FC236}">
                <a16:creationId xmlns:a16="http://schemas.microsoft.com/office/drawing/2014/main" id="{7BC080FF-AF11-E571-8D8C-226E9D5588BE}"/>
              </a:ext>
            </a:extLst>
          </p:cNvPr>
          <p:cNvSpPr>
            <a:spLocks noGrp="1"/>
          </p:cNvSpPr>
          <p:nvPr>
            <p:ph idx="1"/>
          </p:nvPr>
        </p:nvSpPr>
        <p:spPr>
          <a:xfrm>
            <a:off x="572493" y="2071315"/>
            <a:ext cx="6713552" cy="4415209"/>
          </a:xfrm>
        </p:spPr>
        <p:txBody>
          <a:bodyPr anchor="t">
            <a:normAutofit fontScale="92500" lnSpcReduction="10000"/>
          </a:bodyPr>
          <a:lstStyle/>
          <a:p>
            <a:pPr marL="0" indent="0">
              <a:buNone/>
            </a:pPr>
            <a:r>
              <a:rPr lang="en-GB" dirty="0"/>
              <a:t>Little discussion prior to the twentieth century. </a:t>
            </a:r>
          </a:p>
          <a:p>
            <a:pPr marL="0" indent="0">
              <a:buNone/>
            </a:pPr>
            <a:r>
              <a:rPr lang="en-GB" dirty="0"/>
              <a:t>Buggery Act of 1533 made sodomy a capital crime, only being reduced to life imprisonment in 1861.</a:t>
            </a:r>
          </a:p>
          <a:p>
            <a:pPr marL="0" indent="0">
              <a:buNone/>
            </a:pPr>
            <a:r>
              <a:rPr lang="en-GB" dirty="0"/>
              <a:t>19</a:t>
            </a:r>
            <a:r>
              <a:rPr lang="en-GB" baseline="30000" dirty="0"/>
              <a:t>th</a:t>
            </a:r>
            <a:r>
              <a:rPr lang="en-GB" dirty="0"/>
              <a:t> Century Evangelicalism campaigning on reform of laws around prostitution for the protection of children, but no interest in condemning homophobia.</a:t>
            </a:r>
          </a:p>
          <a:p>
            <a:pPr marL="0" indent="0">
              <a:buNone/>
            </a:pPr>
            <a:r>
              <a:rPr lang="en-GB" dirty="0"/>
              <a:t>1885 Criminal Amendment Act, replaced the prohibition of ‘buggery’ with a prohibition of ‘gross indecency between men’, heavily lobbied for by the SPCC.</a:t>
            </a:r>
          </a:p>
        </p:txBody>
      </p:sp>
      <p:pic>
        <p:nvPicPr>
          <p:cNvPr id="5" name="Picture 4" descr="A person in a suit&#10;&#10;Description automatically generated with medium confidence">
            <a:extLst>
              <a:ext uri="{FF2B5EF4-FFF2-40B4-BE49-F238E27FC236}">
                <a16:creationId xmlns:a16="http://schemas.microsoft.com/office/drawing/2014/main" id="{44C2EBC0-BBB2-A584-8D5E-6EA1ED642380}"/>
              </a:ext>
            </a:extLst>
          </p:cNvPr>
          <p:cNvPicPr>
            <a:picLocks noChangeAspect="1"/>
          </p:cNvPicPr>
          <p:nvPr/>
        </p:nvPicPr>
        <p:blipFill rotWithShape="1">
          <a:blip r:embed="rId3"/>
          <a:srcRect r="-4" b="17102"/>
          <a:stretch/>
        </p:blipFill>
        <p:spPr>
          <a:xfrm>
            <a:off x="7675658" y="2093976"/>
            <a:ext cx="3941064" cy="4096512"/>
          </a:xfrm>
          <a:prstGeom prst="rect">
            <a:avLst/>
          </a:prstGeom>
        </p:spPr>
      </p:pic>
    </p:spTree>
    <p:extLst>
      <p:ext uri="{BB962C8B-B14F-4D97-AF65-F5344CB8AC3E}">
        <p14:creationId xmlns:p14="http://schemas.microsoft.com/office/powerpoint/2010/main" val="74192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person, indoor, wall&#10;&#10;Description automatically generated">
            <a:extLst>
              <a:ext uri="{FF2B5EF4-FFF2-40B4-BE49-F238E27FC236}">
                <a16:creationId xmlns:a16="http://schemas.microsoft.com/office/drawing/2014/main" id="{0E5784E4-0BAB-3DCD-D3D0-89510E616F0A}"/>
              </a:ext>
            </a:extLst>
          </p:cNvPr>
          <p:cNvPicPr>
            <a:picLocks noChangeAspect="1"/>
          </p:cNvPicPr>
          <p:nvPr/>
        </p:nvPicPr>
        <p:blipFill rotWithShape="1">
          <a:blip r:embed="rId3">
            <a:alphaModFix amt="60000"/>
          </a:blip>
          <a:srcRect b="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87893C7E-6D99-4AFC-ABB3-2B8F0C1874E4}"/>
              </a:ext>
            </a:extLst>
          </p:cNvPr>
          <p:cNvSpPr>
            <a:spLocks noGrp="1"/>
          </p:cNvSpPr>
          <p:nvPr>
            <p:ph type="title"/>
          </p:nvPr>
        </p:nvSpPr>
        <p:spPr>
          <a:xfrm>
            <a:off x="838199" y="1671570"/>
            <a:ext cx="5155261" cy="4072044"/>
          </a:xfrm>
        </p:spPr>
        <p:txBody>
          <a:bodyPr anchor="t">
            <a:normAutofit/>
          </a:bodyPr>
          <a:lstStyle/>
          <a:p>
            <a:r>
              <a:rPr lang="en-GB" dirty="0">
                <a:solidFill>
                  <a:srgbClr val="FFFFFF"/>
                </a:solidFill>
              </a:rPr>
              <a:t>Wolfenden</a:t>
            </a:r>
          </a:p>
        </p:txBody>
      </p:sp>
      <p:sp>
        <p:nvSpPr>
          <p:cNvPr id="3" name="Content Placeholder 2">
            <a:extLst>
              <a:ext uri="{FF2B5EF4-FFF2-40B4-BE49-F238E27FC236}">
                <a16:creationId xmlns:a16="http://schemas.microsoft.com/office/drawing/2014/main" id="{3444CF9F-D7A1-B963-30C8-8623DA57E3CE}"/>
              </a:ext>
            </a:extLst>
          </p:cNvPr>
          <p:cNvSpPr>
            <a:spLocks noGrp="1"/>
          </p:cNvSpPr>
          <p:nvPr>
            <p:ph idx="1"/>
          </p:nvPr>
        </p:nvSpPr>
        <p:spPr>
          <a:xfrm>
            <a:off x="6185986" y="848140"/>
            <a:ext cx="5170861" cy="5340626"/>
          </a:xfrm>
        </p:spPr>
        <p:txBody>
          <a:bodyPr>
            <a:normAutofit/>
          </a:bodyPr>
          <a:lstStyle/>
          <a:p>
            <a:pPr marL="0" indent="0">
              <a:buNone/>
            </a:pPr>
            <a:r>
              <a:rPr lang="en-GB" sz="3200" dirty="0">
                <a:solidFill>
                  <a:srgbClr val="FFFFFF"/>
                </a:solidFill>
              </a:rPr>
              <a:t>Evangelicals largely absent from debate decriminalisation.</a:t>
            </a:r>
          </a:p>
          <a:p>
            <a:pPr marL="0" indent="0">
              <a:buNone/>
            </a:pPr>
            <a:r>
              <a:rPr lang="en-GB" sz="3200" dirty="0">
                <a:solidFill>
                  <a:srgbClr val="FFFFFF"/>
                </a:solidFill>
              </a:rPr>
              <a:t>The Great Reversal - splits between Liberal and Conservative Evangelicals in the early 20th century meant Evangelical withdrawal from social action until they re-engaged in 1960s, under the leadership of John Stott.</a:t>
            </a:r>
          </a:p>
        </p:txBody>
      </p:sp>
    </p:spTree>
    <p:extLst>
      <p:ext uri="{BB962C8B-B14F-4D97-AF65-F5344CB8AC3E}">
        <p14:creationId xmlns:p14="http://schemas.microsoft.com/office/powerpoint/2010/main" val="36231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04E2-6A5A-C2F9-881E-E7761348D163}"/>
              </a:ext>
            </a:extLst>
          </p:cNvPr>
          <p:cNvSpPr>
            <a:spLocks noGrp="1"/>
          </p:cNvSpPr>
          <p:nvPr>
            <p:ph type="title"/>
          </p:nvPr>
        </p:nvSpPr>
        <p:spPr>
          <a:xfrm>
            <a:off x="4965431" y="372091"/>
            <a:ext cx="6586491" cy="1317813"/>
          </a:xfrm>
        </p:spPr>
        <p:txBody>
          <a:bodyPr>
            <a:normAutofit fontScale="90000"/>
          </a:bodyPr>
          <a:lstStyle/>
          <a:p>
            <a:r>
              <a:rPr lang="en-GB" sz="4600" dirty="0"/>
              <a:t>Constructing a social ethic for a new legal reality</a:t>
            </a:r>
          </a:p>
        </p:txBody>
      </p:sp>
      <p:sp>
        <p:nvSpPr>
          <p:cNvPr id="3" name="Content Placeholder 2">
            <a:extLst>
              <a:ext uri="{FF2B5EF4-FFF2-40B4-BE49-F238E27FC236}">
                <a16:creationId xmlns:a16="http://schemas.microsoft.com/office/drawing/2014/main" id="{9FB547F0-6E30-7324-23CA-7CEE39362648}"/>
              </a:ext>
            </a:extLst>
          </p:cNvPr>
          <p:cNvSpPr>
            <a:spLocks noGrp="1"/>
          </p:cNvSpPr>
          <p:nvPr>
            <p:ph idx="1"/>
          </p:nvPr>
        </p:nvSpPr>
        <p:spPr>
          <a:xfrm>
            <a:off x="4965431" y="1689904"/>
            <a:ext cx="6586489" cy="4975939"/>
          </a:xfrm>
        </p:spPr>
        <p:txBody>
          <a:bodyPr>
            <a:normAutofit fontScale="92500"/>
          </a:bodyPr>
          <a:lstStyle/>
          <a:p>
            <a:pPr marL="0" indent="0">
              <a:buNone/>
            </a:pPr>
            <a:r>
              <a:rPr lang="en-GB" i="1" dirty="0"/>
              <a:t>Issues Facing Christians Today </a:t>
            </a:r>
            <a:r>
              <a:rPr lang="en-GB" dirty="0"/>
              <a:t>in 1984.</a:t>
            </a:r>
          </a:p>
          <a:p>
            <a:pPr marL="0" indent="0">
              <a:buNone/>
            </a:pPr>
            <a:r>
              <a:rPr lang="en-GB" dirty="0"/>
              <a:t>Accepts the CofE’s post-Wolfenden position on homosexuality: that although homosexual acts are sinful, they should not be illegal. The rights and freedoms of gay people are to be respected, and homophobia is to be deplored, though Christian disciples should not enter into or bless gay relationships.</a:t>
            </a:r>
          </a:p>
          <a:p>
            <a:pPr marL="0" indent="0">
              <a:buNone/>
            </a:pPr>
            <a:r>
              <a:rPr lang="en-GB" dirty="0"/>
              <a:t>Implicitly accepts Sherwin-Bailey’s argument that existing tradition is unhelpful – constructs new ethic on Genesis 1&amp;2, and a Christian understanding of male-female marriage.</a:t>
            </a:r>
          </a:p>
        </p:txBody>
      </p:sp>
      <p:pic>
        <p:nvPicPr>
          <p:cNvPr id="5" name="Picture 4" descr="Text&#10;&#10;Description automatically generated with medium confidence">
            <a:extLst>
              <a:ext uri="{FF2B5EF4-FFF2-40B4-BE49-F238E27FC236}">
                <a16:creationId xmlns:a16="http://schemas.microsoft.com/office/drawing/2014/main" id="{32BEA3BE-B0A7-1857-FFE9-FF758D862FE5}"/>
              </a:ext>
            </a:extLst>
          </p:cNvPr>
          <p:cNvPicPr>
            <a:picLocks noChangeAspect="1"/>
          </p:cNvPicPr>
          <p:nvPr/>
        </p:nvPicPr>
        <p:blipFill rotWithShape="1">
          <a:blip r:embed="rId2"/>
          <a:srcRect r="-1" b="6795"/>
          <a:stretch/>
        </p:blipFill>
        <p:spPr>
          <a:xfrm>
            <a:off x="20" y="10"/>
            <a:ext cx="4635571" cy="6857990"/>
          </a:xfrm>
          <a:prstGeom prst="rect">
            <a:avLst/>
          </a:prstGeom>
          <a:effectLst/>
        </p:spPr>
      </p:pic>
    </p:spTree>
    <p:extLst>
      <p:ext uri="{BB962C8B-B14F-4D97-AF65-F5344CB8AC3E}">
        <p14:creationId xmlns:p14="http://schemas.microsoft.com/office/powerpoint/2010/main" val="4262298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AEBBE1-8385-6579-7765-1B28910548CC}"/>
              </a:ext>
            </a:extLst>
          </p:cNvPr>
          <p:cNvSpPr>
            <a:spLocks noGrp="1"/>
          </p:cNvSpPr>
          <p:nvPr>
            <p:ph type="title"/>
          </p:nvPr>
        </p:nvSpPr>
        <p:spPr>
          <a:xfrm>
            <a:off x="833002" y="215418"/>
            <a:ext cx="10520702" cy="880485"/>
          </a:xfrm>
        </p:spPr>
        <p:txBody>
          <a:bodyPr>
            <a:normAutofit/>
          </a:bodyPr>
          <a:lstStyle/>
          <a:p>
            <a:r>
              <a:rPr lang="en-GB" dirty="0"/>
              <a:t>Repenting of a homophobic past</a:t>
            </a:r>
          </a:p>
        </p:txBody>
      </p:sp>
      <p:sp>
        <p:nvSpPr>
          <p:cNvPr id="3" name="Content Placeholder 2">
            <a:extLst>
              <a:ext uri="{FF2B5EF4-FFF2-40B4-BE49-F238E27FC236}">
                <a16:creationId xmlns:a16="http://schemas.microsoft.com/office/drawing/2014/main" id="{9D098135-623D-92E0-05FB-1943F947C934}"/>
              </a:ext>
            </a:extLst>
          </p:cNvPr>
          <p:cNvSpPr>
            <a:spLocks noGrp="1"/>
          </p:cNvSpPr>
          <p:nvPr>
            <p:ph idx="1"/>
          </p:nvPr>
        </p:nvSpPr>
        <p:spPr>
          <a:xfrm>
            <a:off x="838200" y="1311321"/>
            <a:ext cx="5257800" cy="5331261"/>
          </a:xfrm>
        </p:spPr>
        <p:txBody>
          <a:bodyPr>
            <a:normAutofit/>
          </a:bodyPr>
          <a:lstStyle/>
          <a:p>
            <a:pPr marL="0" indent="0">
              <a:buNone/>
            </a:pPr>
            <a:r>
              <a:rPr lang="en-GB" sz="1600" dirty="0"/>
              <a:t>Early evangelical teaching has a clear concern to condemn homophobia and repent of the church’s past – this alone marks this out as a revisionist position.</a:t>
            </a:r>
          </a:p>
          <a:p>
            <a:r>
              <a:rPr lang="en-GB" sz="1600" dirty="0"/>
              <a:t>“[The Christian can offer] a welcome for those whom society ostracizes; and a desire to educate both young inverts themselves and those among the heterosexual majority whose attitude towards homosexuals is compounded of suspicion and misunderstanding.” Field p23 1976</a:t>
            </a:r>
          </a:p>
          <a:p>
            <a:r>
              <a:rPr lang="en-GB" sz="1600" dirty="0"/>
              <a:t>“…it is incumbent on the wider Christian fellowship to repent of its attitudes of rejection, and work at being the fellowship of support in which the summoning of practising homosexuals to repentance and change in their lifestyle… can be made realistically in the context of warm and supportive charity, and not cold pharisaic legalism… a recognition of [the fact that homosexuality is involuntary]… should provoke sympathetic and caring responses rather than moralistic abhorrence or legalistic coercion.” Atkinson p118 1979 </a:t>
            </a:r>
          </a:p>
          <a:p>
            <a:r>
              <a:rPr lang="en-GB" sz="1600" dirty="0"/>
              <a:t>“..love is just what the church has generally failed to show to homosexual people.” Stott p320 1984</a:t>
            </a:r>
          </a:p>
        </p:txBody>
      </p:sp>
      <p:pic>
        <p:nvPicPr>
          <p:cNvPr id="5" name="Picture 4" descr="A person speaking into a microphone&#10;&#10;Description automatically generated">
            <a:extLst>
              <a:ext uri="{FF2B5EF4-FFF2-40B4-BE49-F238E27FC236}">
                <a16:creationId xmlns:a16="http://schemas.microsoft.com/office/drawing/2014/main" id="{5B85FDD2-7A70-60C9-C47F-6D7360A1BAE6}"/>
              </a:ext>
            </a:extLst>
          </p:cNvPr>
          <p:cNvPicPr>
            <a:picLocks noChangeAspect="1"/>
          </p:cNvPicPr>
          <p:nvPr/>
        </p:nvPicPr>
        <p:blipFill>
          <a:blip r:embed="rId2"/>
          <a:stretch>
            <a:fillRect/>
          </a:stretch>
        </p:blipFill>
        <p:spPr>
          <a:xfrm>
            <a:off x="6417734" y="2512325"/>
            <a:ext cx="4935970" cy="3344119"/>
          </a:xfrm>
          <a:prstGeom prst="rect">
            <a:avLst/>
          </a:prstGeom>
        </p:spPr>
      </p:pic>
    </p:spTree>
    <p:extLst>
      <p:ext uri="{BB962C8B-B14F-4D97-AF65-F5344CB8AC3E}">
        <p14:creationId xmlns:p14="http://schemas.microsoft.com/office/powerpoint/2010/main" val="49839941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table, person, indoor&#10;&#10;Description automatically generated">
            <a:extLst>
              <a:ext uri="{FF2B5EF4-FFF2-40B4-BE49-F238E27FC236}">
                <a16:creationId xmlns:a16="http://schemas.microsoft.com/office/drawing/2014/main" id="{97F4EAFF-7DA4-DD83-2328-1BD9AAB0806A}"/>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99FA9D0-69B7-5764-19F0-99A1A1155E16}"/>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A developing tradition</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F80262-220A-DEF6-D4DB-28D190F13B2E}"/>
              </a:ext>
            </a:extLst>
          </p:cNvPr>
          <p:cNvSpPr>
            <a:spLocks noGrp="1"/>
          </p:cNvSpPr>
          <p:nvPr>
            <p:ph idx="1"/>
          </p:nvPr>
        </p:nvSpPr>
        <p:spPr>
          <a:xfrm>
            <a:off x="5155379" y="304800"/>
            <a:ext cx="6198415" cy="6183086"/>
          </a:xfrm>
        </p:spPr>
        <p:txBody>
          <a:bodyPr anchor="ctr">
            <a:normAutofit/>
          </a:bodyPr>
          <a:lstStyle/>
          <a:p>
            <a:r>
              <a:rPr lang="en-GB" dirty="0">
                <a:solidFill>
                  <a:srgbClr val="FFFFFF"/>
                </a:solidFill>
              </a:rPr>
              <a:t>Stott (1984) was the first to make Genesis 1&amp;2 central, with other passages essentially reduced to the margins.</a:t>
            </a:r>
          </a:p>
          <a:p>
            <a:pPr marL="0" indent="0">
              <a:buNone/>
            </a:pPr>
            <a:r>
              <a:rPr lang="en-GB" dirty="0">
                <a:solidFill>
                  <a:srgbClr val="FFFFFF"/>
                </a:solidFill>
              </a:rPr>
              <a:t>There has been a general tendency towards re-emphasising the significance of the traditional passages.</a:t>
            </a:r>
          </a:p>
          <a:p>
            <a:r>
              <a:rPr lang="en-GB" dirty="0">
                <a:solidFill>
                  <a:srgbClr val="FFFFFF"/>
                </a:solidFill>
              </a:rPr>
              <a:t>Wright (1984) made a strong case for understanding the hard-to-translate </a:t>
            </a:r>
            <a:r>
              <a:rPr lang="en-GB" i="1" dirty="0" err="1">
                <a:solidFill>
                  <a:srgbClr val="FFFFFF"/>
                </a:solidFill>
              </a:rPr>
              <a:t>arsenokoites</a:t>
            </a:r>
            <a:r>
              <a:rPr lang="en-GB" dirty="0">
                <a:solidFill>
                  <a:srgbClr val="FFFFFF"/>
                </a:solidFill>
              </a:rPr>
              <a:t> (in 1 Cor 6 and 1 Tim 1) as a neologism derived from the LXX version of Leviticus 18</a:t>
            </a:r>
          </a:p>
        </p:txBody>
      </p:sp>
    </p:spTree>
    <p:extLst>
      <p:ext uri="{BB962C8B-B14F-4D97-AF65-F5344CB8AC3E}">
        <p14:creationId xmlns:p14="http://schemas.microsoft.com/office/powerpoint/2010/main" val="89415453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table, person, indoor&#10;&#10;Description automatically generated">
            <a:extLst>
              <a:ext uri="{FF2B5EF4-FFF2-40B4-BE49-F238E27FC236}">
                <a16:creationId xmlns:a16="http://schemas.microsoft.com/office/drawing/2014/main" id="{97F4EAFF-7DA4-DD83-2328-1BD9AAB0806A}"/>
              </a:ext>
            </a:extLst>
          </p:cNvPr>
          <p:cNvPicPr>
            <a:picLocks noChangeAspect="1"/>
          </p:cNvPicPr>
          <p:nvPr/>
        </p:nvPicPr>
        <p:blipFill rotWithShape="1">
          <a:blip r:embed="rId3">
            <a:alphaModFix amt="35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99FA9D0-69B7-5764-19F0-99A1A1155E16}"/>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A developing tradition</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F80262-220A-DEF6-D4DB-28D190F13B2E}"/>
              </a:ext>
            </a:extLst>
          </p:cNvPr>
          <p:cNvSpPr>
            <a:spLocks noGrp="1"/>
          </p:cNvSpPr>
          <p:nvPr>
            <p:ph idx="1"/>
          </p:nvPr>
        </p:nvSpPr>
        <p:spPr>
          <a:xfrm>
            <a:off x="5155379" y="304800"/>
            <a:ext cx="6198415" cy="6374296"/>
          </a:xfrm>
        </p:spPr>
        <p:txBody>
          <a:bodyPr anchor="ctr">
            <a:normAutofit fontScale="92500"/>
          </a:bodyPr>
          <a:lstStyle/>
          <a:p>
            <a:r>
              <a:rPr lang="en-GB" dirty="0">
                <a:solidFill>
                  <a:srgbClr val="FFFFFF"/>
                </a:solidFill>
              </a:rPr>
              <a:t>By the 90s evangelicals started asserting a fixed and exclusive same-sex attraction was understood in the ancient world, so texts cannot be dismissed as marginal. This is particularly emphasised in Schmidt (1995).</a:t>
            </a:r>
          </a:p>
          <a:p>
            <a:r>
              <a:rPr lang="en-GB" dirty="0">
                <a:solidFill>
                  <a:srgbClr val="FFFFFF"/>
                </a:solidFill>
              </a:rPr>
              <a:t>Gagnon (2001) makes much stronger case for sexual complementarity as written into the created order, and traditional passages (including Genesis 19) as rooted in this basic understanding. No real focus on or interest in condemnation of homophobia.</a:t>
            </a:r>
          </a:p>
          <a:p>
            <a:r>
              <a:rPr lang="en-GB" dirty="0">
                <a:solidFill>
                  <a:srgbClr val="FFFFFF"/>
                </a:solidFill>
              </a:rPr>
              <a:t>Disagreement between figures like Gagnon and Hays on whether first order issue.</a:t>
            </a:r>
          </a:p>
        </p:txBody>
      </p:sp>
    </p:spTree>
    <p:extLst>
      <p:ext uri="{BB962C8B-B14F-4D97-AF65-F5344CB8AC3E}">
        <p14:creationId xmlns:p14="http://schemas.microsoft.com/office/powerpoint/2010/main" val="318580072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oldier's hand&#10;&#10;Description automatically generated">
            <a:extLst>
              <a:ext uri="{FF2B5EF4-FFF2-40B4-BE49-F238E27FC236}">
                <a16:creationId xmlns:a16="http://schemas.microsoft.com/office/drawing/2014/main" id="{ABBABACD-16F6-484C-14C9-6360B6162FA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D85C5D4-C29D-3766-4DD7-7CD073A399F2}"/>
              </a:ext>
            </a:extLst>
          </p:cNvPr>
          <p:cNvSpPr>
            <a:spLocks noGrp="1"/>
          </p:cNvSpPr>
          <p:nvPr>
            <p:ph type="title"/>
          </p:nvPr>
        </p:nvSpPr>
        <p:spPr>
          <a:xfrm>
            <a:off x="838200" y="365125"/>
            <a:ext cx="10515600" cy="1325563"/>
          </a:xfrm>
        </p:spPr>
        <p:txBody>
          <a:bodyPr>
            <a:normAutofit/>
          </a:bodyPr>
          <a:lstStyle/>
          <a:p>
            <a:r>
              <a:rPr lang="en-GB">
                <a:solidFill>
                  <a:srgbClr val="FFFFFF"/>
                </a:solidFill>
              </a:rPr>
              <a:t>Summary</a:t>
            </a:r>
          </a:p>
        </p:txBody>
      </p:sp>
      <p:sp>
        <p:nvSpPr>
          <p:cNvPr id="3" name="Content Placeholder 2">
            <a:extLst>
              <a:ext uri="{FF2B5EF4-FFF2-40B4-BE49-F238E27FC236}">
                <a16:creationId xmlns:a16="http://schemas.microsoft.com/office/drawing/2014/main" id="{D08BA046-1010-48D4-73E5-823F8B2A91EE}"/>
              </a:ext>
            </a:extLst>
          </p:cNvPr>
          <p:cNvSpPr>
            <a:spLocks noGrp="1"/>
          </p:cNvSpPr>
          <p:nvPr>
            <p:ph idx="1"/>
          </p:nvPr>
        </p:nvSpPr>
        <p:spPr>
          <a:xfrm>
            <a:off x="838200" y="1825625"/>
            <a:ext cx="10515600" cy="4351338"/>
          </a:xfrm>
        </p:spPr>
        <p:txBody>
          <a:bodyPr>
            <a:normAutofit/>
          </a:bodyPr>
          <a:lstStyle/>
          <a:p>
            <a:pPr marL="0" indent="0">
              <a:buNone/>
            </a:pPr>
            <a:r>
              <a:rPr lang="en-GB" sz="3200" dirty="0">
                <a:solidFill>
                  <a:srgbClr val="FFFFFF"/>
                </a:solidFill>
              </a:rPr>
              <a:t>The Evangelical Consensus Position is a revisionist development of earlier pre-modern Christian tradition. It represents a different stance towards homosexuality, on the basis of a new interpretation of scripture, drawing on different passages, and building on a revisionist understanding of Christian marriage.</a:t>
            </a:r>
          </a:p>
          <a:p>
            <a:pPr marL="0" indent="0">
              <a:buNone/>
            </a:pPr>
            <a:r>
              <a:rPr lang="en-GB" sz="3200" dirty="0">
                <a:solidFill>
                  <a:srgbClr val="FFFFFF"/>
                </a:solidFill>
              </a:rPr>
              <a:t>This is a developing and broad tradition, which contains disagreement. There are multiple different versions of ‘the evangelical position on sexuality.’</a:t>
            </a:r>
          </a:p>
          <a:p>
            <a:endParaRPr lang="en-GB" sz="2400" dirty="0">
              <a:solidFill>
                <a:srgbClr val="FFFFFF"/>
              </a:solidFill>
            </a:endParaRPr>
          </a:p>
        </p:txBody>
      </p:sp>
    </p:spTree>
    <p:extLst>
      <p:ext uri="{BB962C8B-B14F-4D97-AF65-F5344CB8AC3E}">
        <p14:creationId xmlns:p14="http://schemas.microsoft.com/office/powerpoint/2010/main" val="317480651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oldier's hand&#10;&#10;Description automatically generated">
            <a:extLst>
              <a:ext uri="{FF2B5EF4-FFF2-40B4-BE49-F238E27FC236}">
                <a16:creationId xmlns:a16="http://schemas.microsoft.com/office/drawing/2014/main" id="{66E89B17-B693-4C00-FDC0-377BEF2FB18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4CE7BE9-7707-3B27-B3F7-5C1D43A08D93}"/>
              </a:ext>
            </a:extLst>
          </p:cNvPr>
          <p:cNvSpPr>
            <a:spLocks noGrp="1"/>
          </p:cNvSpPr>
          <p:nvPr>
            <p:ph type="title"/>
          </p:nvPr>
        </p:nvSpPr>
        <p:spPr>
          <a:xfrm>
            <a:off x="838200" y="365125"/>
            <a:ext cx="10515600" cy="1325563"/>
          </a:xfrm>
        </p:spPr>
        <p:txBody>
          <a:bodyPr>
            <a:normAutofit/>
          </a:bodyPr>
          <a:lstStyle/>
          <a:p>
            <a:r>
              <a:rPr lang="en-GB">
                <a:solidFill>
                  <a:srgbClr val="FFFFFF"/>
                </a:solidFill>
              </a:rPr>
              <a:t>Some advice for a divided church</a:t>
            </a:r>
          </a:p>
        </p:txBody>
      </p:sp>
      <p:sp>
        <p:nvSpPr>
          <p:cNvPr id="3" name="Content Placeholder 2">
            <a:extLst>
              <a:ext uri="{FF2B5EF4-FFF2-40B4-BE49-F238E27FC236}">
                <a16:creationId xmlns:a16="http://schemas.microsoft.com/office/drawing/2014/main" id="{D99DE92D-82E5-6E93-F4D1-04EDE489A5E0}"/>
              </a:ext>
            </a:extLst>
          </p:cNvPr>
          <p:cNvSpPr>
            <a:spLocks noGrp="1"/>
          </p:cNvSpPr>
          <p:nvPr>
            <p:ph idx="1"/>
          </p:nvPr>
        </p:nvSpPr>
        <p:spPr>
          <a:xfrm>
            <a:off x="838200" y="1825625"/>
            <a:ext cx="10515600" cy="4351338"/>
          </a:xfrm>
        </p:spPr>
        <p:txBody>
          <a:bodyPr>
            <a:normAutofit/>
          </a:bodyPr>
          <a:lstStyle/>
          <a:p>
            <a:r>
              <a:rPr lang="en-GB">
                <a:solidFill>
                  <a:srgbClr val="FFFFFF"/>
                </a:solidFill>
              </a:rPr>
              <a:t>Avoid declarations that adherence to particular positions represent first order issues of faith – allow space for doubt</a:t>
            </a:r>
          </a:p>
          <a:p>
            <a:r>
              <a:rPr lang="en-GB">
                <a:solidFill>
                  <a:srgbClr val="FFFFFF"/>
                </a:solidFill>
              </a:rPr>
              <a:t>Depolarise the debate – slow down the cycle</a:t>
            </a:r>
          </a:p>
          <a:p>
            <a:r>
              <a:rPr lang="en-GB">
                <a:solidFill>
                  <a:srgbClr val="FFFFFF"/>
                </a:solidFill>
              </a:rPr>
              <a:t>Avoid demonising modernity</a:t>
            </a:r>
          </a:p>
          <a:p>
            <a:r>
              <a:rPr lang="en-GB">
                <a:solidFill>
                  <a:srgbClr val="FFFFFF"/>
                </a:solidFill>
              </a:rPr>
              <a:t>Stay humble and listen openly</a:t>
            </a:r>
          </a:p>
          <a:p>
            <a:r>
              <a:rPr lang="en-GB">
                <a:solidFill>
                  <a:srgbClr val="FFFFFF"/>
                </a:solidFill>
              </a:rPr>
              <a:t>Recognise the complexity of the conversation</a:t>
            </a:r>
          </a:p>
        </p:txBody>
      </p:sp>
    </p:spTree>
    <p:extLst>
      <p:ext uri="{BB962C8B-B14F-4D97-AF65-F5344CB8AC3E}">
        <p14:creationId xmlns:p14="http://schemas.microsoft.com/office/powerpoint/2010/main" val="22302086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63E67F22-99F2-FB55-42AB-94086813860C}"/>
              </a:ext>
            </a:extLst>
          </p:cNvPr>
          <p:cNvPicPr>
            <a:picLocks noChangeAspect="1"/>
          </p:cNvPicPr>
          <p:nvPr/>
        </p:nvPicPr>
        <p:blipFill rotWithShape="1">
          <a:blip r:embed="rId2">
            <a:alphaModFix amt="35000"/>
          </a:blip>
          <a:srcRect l="5338" r="532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D22CC93A-993A-14F1-B3D9-91BFC13449AB}"/>
              </a:ext>
            </a:extLst>
          </p:cNvPr>
          <p:cNvSpPr>
            <a:spLocks noGrp="1"/>
          </p:cNvSpPr>
          <p:nvPr>
            <p:ph type="title"/>
          </p:nvPr>
        </p:nvSpPr>
        <p:spPr>
          <a:xfrm>
            <a:off x="838200" y="365125"/>
            <a:ext cx="10515600" cy="1325563"/>
          </a:xfrm>
        </p:spPr>
        <p:txBody>
          <a:bodyPr>
            <a:normAutofit/>
          </a:bodyPr>
          <a:lstStyle/>
          <a:p>
            <a:r>
              <a:rPr lang="en-GB">
                <a:solidFill>
                  <a:srgbClr val="FFFFFF"/>
                </a:solidFill>
              </a:rPr>
              <a:t>How did we get to where we are?</a:t>
            </a:r>
          </a:p>
        </p:txBody>
      </p:sp>
      <p:sp>
        <p:nvSpPr>
          <p:cNvPr id="9" name="Content Placeholder 8">
            <a:extLst>
              <a:ext uri="{FF2B5EF4-FFF2-40B4-BE49-F238E27FC236}">
                <a16:creationId xmlns:a16="http://schemas.microsoft.com/office/drawing/2014/main" id="{FF496487-61F8-0694-D60A-CC63D8A500F5}"/>
              </a:ext>
            </a:extLst>
          </p:cNvPr>
          <p:cNvSpPr>
            <a:spLocks noGrp="1"/>
          </p:cNvSpPr>
          <p:nvPr>
            <p:ph idx="1"/>
          </p:nvPr>
        </p:nvSpPr>
        <p:spPr>
          <a:xfrm>
            <a:off x="838200" y="1825625"/>
            <a:ext cx="10515600" cy="4351338"/>
          </a:xfrm>
        </p:spPr>
        <p:txBody>
          <a:bodyPr>
            <a:normAutofit fontScale="92500" lnSpcReduction="20000"/>
          </a:bodyPr>
          <a:lstStyle/>
          <a:p>
            <a:r>
              <a:rPr lang="en-US" dirty="0">
                <a:solidFill>
                  <a:srgbClr val="FFFFFF"/>
                </a:solidFill>
              </a:rPr>
              <a:t>1967 </a:t>
            </a:r>
            <a:r>
              <a:rPr lang="en-US" dirty="0" err="1">
                <a:solidFill>
                  <a:srgbClr val="FFFFFF"/>
                </a:solidFill>
              </a:rPr>
              <a:t>Decriminalisation</a:t>
            </a:r>
            <a:r>
              <a:rPr lang="en-US" dirty="0">
                <a:solidFill>
                  <a:srgbClr val="FFFFFF"/>
                </a:solidFill>
              </a:rPr>
              <a:t> of homosexuality</a:t>
            </a:r>
          </a:p>
          <a:p>
            <a:r>
              <a:rPr lang="en-US" dirty="0">
                <a:solidFill>
                  <a:srgbClr val="FFFFFF"/>
                </a:solidFill>
              </a:rPr>
              <a:t>1988 Section 28 of Local Government act bans promotion of homosexuality</a:t>
            </a:r>
          </a:p>
          <a:p>
            <a:r>
              <a:rPr lang="en-US" dirty="0">
                <a:solidFill>
                  <a:srgbClr val="FFFFFF"/>
                </a:solidFill>
              </a:rPr>
              <a:t>1991 </a:t>
            </a:r>
            <a:r>
              <a:rPr lang="en-US" i="1" dirty="0">
                <a:solidFill>
                  <a:srgbClr val="FFFFFF"/>
                </a:solidFill>
              </a:rPr>
              <a:t>Issues in Human Sexuality </a:t>
            </a:r>
            <a:r>
              <a:rPr lang="en-US" dirty="0">
                <a:solidFill>
                  <a:srgbClr val="FFFFFF"/>
                </a:solidFill>
              </a:rPr>
              <a:t>last report on sexuality accepted by Synod</a:t>
            </a:r>
          </a:p>
          <a:p>
            <a:r>
              <a:rPr lang="en-US" dirty="0">
                <a:solidFill>
                  <a:srgbClr val="FFFFFF"/>
                </a:solidFill>
              </a:rPr>
              <a:t>2000-2010 Succession of legislative changes bringing equality for gay people</a:t>
            </a:r>
          </a:p>
          <a:p>
            <a:r>
              <a:rPr lang="en-US" dirty="0">
                <a:solidFill>
                  <a:srgbClr val="FFFFFF"/>
                </a:solidFill>
              </a:rPr>
              <a:t>2008 Widespread boycotts of Lambeth Conference lead to establishment of </a:t>
            </a:r>
            <a:r>
              <a:rPr lang="en-US" dirty="0" err="1">
                <a:solidFill>
                  <a:srgbClr val="FFFFFF"/>
                </a:solidFill>
              </a:rPr>
              <a:t>Gafcon</a:t>
            </a:r>
            <a:endParaRPr lang="en-US" dirty="0">
              <a:solidFill>
                <a:srgbClr val="FFFFFF"/>
              </a:solidFill>
            </a:endParaRPr>
          </a:p>
          <a:p>
            <a:r>
              <a:rPr lang="en-US" dirty="0">
                <a:solidFill>
                  <a:srgbClr val="FFFFFF"/>
                </a:solidFill>
              </a:rPr>
              <a:t>2013 Same Sex Marriage Act. Pilling Report starts Listening Process</a:t>
            </a:r>
          </a:p>
          <a:p>
            <a:r>
              <a:rPr lang="en-US" dirty="0">
                <a:solidFill>
                  <a:srgbClr val="FFFFFF"/>
                </a:solidFill>
              </a:rPr>
              <a:t>2017 Recommendations of Pilling rejected by Synod. LLF begins</a:t>
            </a:r>
          </a:p>
          <a:p>
            <a:r>
              <a:rPr lang="en-US" dirty="0">
                <a:solidFill>
                  <a:srgbClr val="FFFFFF"/>
                </a:solidFill>
              </a:rPr>
              <a:t>2023 Prayers for Blessing same sex relationships approved by Synod, Issues becomes obsolete</a:t>
            </a:r>
          </a:p>
          <a:p>
            <a:endParaRPr lang="en-US" dirty="0">
              <a:solidFill>
                <a:srgbClr val="FFFFFF"/>
              </a:solidFill>
            </a:endParaRPr>
          </a:p>
        </p:txBody>
      </p:sp>
    </p:spTree>
    <p:extLst>
      <p:ext uri="{BB962C8B-B14F-4D97-AF65-F5344CB8AC3E}">
        <p14:creationId xmlns:p14="http://schemas.microsoft.com/office/powerpoint/2010/main" val="2926683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10758C06-2394-BC6A-CB27-86613F77844D}"/>
              </a:ext>
            </a:extLst>
          </p:cNvPr>
          <p:cNvPicPr>
            <a:picLocks noChangeAspect="1"/>
          </p:cNvPicPr>
          <p:nvPr/>
        </p:nvPicPr>
        <p:blipFill rotWithShape="1">
          <a:blip r:embed="rId3">
            <a:alphaModFix amt="35000"/>
          </a:blip>
          <a:srcRect l="5338" r="532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51FDD8B1-735D-05A4-902C-58DB20944865}"/>
              </a:ext>
            </a:extLst>
          </p:cNvPr>
          <p:cNvSpPr>
            <a:spLocks noGrp="1"/>
          </p:cNvSpPr>
          <p:nvPr>
            <p:ph type="title"/>
          </p:nvPr>
        </p:nvSpPr>
        <p:spPr>
          <a:xfrm>
            <a:off x="838200" y="365125"/>
            <a:ext cx="10515600" cy="1325563"/>
          </a:xfrm>
        </p:spPr>
        <p:txBody>
          <a:bodyPr>
            <a:normAutofit/>
          </a:bodyPr>
          <a:lstStyle/>
          <a:p>
            <a:r>
              <a:rPr lang="en-GB">
                <a:solidFill>
                  <a:srgbClr val="FFFFFF"/>
                </a:solidFill>
              </a:rPr>
              <a:t>What did </a:t>
            </a:r>
            <a:r>
              <a:rPr lang="en-GB" i="1">
                <a:solidFill>
                  <a:srgbClr val="FFFFFF"/>
                </a:solidFill>
              </a:rPr>
              <a:t>Issues</a:t>
            </a:r>
            <a:r>
              <a:rPr lang="en-GB">
                <a:solidFill>
                  <a:srgbClr val="FFFFFF"/>
                </a:solidFill>
              </a:rPr>
              <a:t> say?</a:t>
            </a:r>
          </a:p>
        </p:txBody>
      </p:sp>
      <p:sp>
        <p:nvSpPr>
          <p:cNvPr id="9" name="Content Placeholder 8">
            <a:extLst>
              <a:ext uri="{FF2B5EF4-FFF2-40B4-BE49-F238E27FC236}">
                <a16:creationId xmlns:a16="http://schemas.microsoft.com/office/drawing/2014/main" id="{51CCD75A-201B-78A9-64E4-F129ACB8FC81}"/>
              </a:ext>
            </a:extLst>
          </p:cNvPr>
          <p:cNvSpPr>
            <a:spLocks noGrp="1"/>
          </p:cNvSpPr>
          <p:nvPr>
            <p:ph idx="1"/>
          </p:nvPr>
        </p:nvSpPr>
        <p:spPr>
          <a:xfrm>
            <a:off x="838200" y="1825625"/>
            <a:ext cx="10515600" cy="4351338"/>
          </a:xfrm>
        </p:spPr>
        <p:txBody>
          <a:bodyPr>
            <a:normAutofit/>
          </a:bodyPr>
          <a:lstStyle/>
          <a:p>
            <a:r>
              <a:rPr lang="en-US" dirty="0">
                <a:solidFill>
                  <a:srgbClr val="FFFFFF"/>
                </a:solidFill>
              </a:rPr>
              <a:t>The biblical understanding is marriage (understood as a lifelong, monogamous, heterosexual relationship) is the correct place for sexual expression. Homosexuality understood as non-equivalent to heterosexuality.</a:t>
            </a:r>
          </a:p>
          <a:p>
            <a:r>
              <a:rPr lang="en-US" dirty="0">
                <a:solidFill>
                  <a:srgbClr val="FFFFFF"/>
                </a:solidFill>
              </a:rPr>
              <a:t>The conscience of gay lay people should be respected and they should be accepted as full members of the church.</a:t>
            </a:r>
          </a:p>
          <a:p>
            <a:r>
              <a:rPr lang="en-US" dirty="0">
                <a:solidFill>
                  <a:srgbClr val="FFFFFF"/>
                </a:solidFill>
              </a:rPr>
              <a:t>Clergy as exemplary representatives of the church should not enter into sexually active homosexual relationships.</a:t>
            </a:r>
          </a:p>
          <a:p>
            <a:endParaRPr lang="en-US" dirty="0">
              <a:solidFill>
                <a:srgbClr val="FFFFFF"/>
              </a:solidFill>
            </a:endParaRPr>
          </a:p>
        </p:txBody>
      </p:sp>
    </p:spTree>
    <p:extLst>
      <p:ext uri="{BB962C8B-B14F-4D97-AF65-F5344CB8AC3E}">
        <p14:creationId xmlns:p14="http://schemas.microsoft.com/office/powerpoint/2010/main" val="25353713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10758C06-2394-BC6A-CB27-86613F77844D}"/>
              </a:ext>
            </a:extLst>
          </p:cNvPr>
          <p:cNvPicPr>
            <a:picLocks noChangeAspect="1"/>
          </p:cNvPicPr>
          <p:nvPr/>
        </p:nvPicPr>
        <p:blipFill rotWithShape="1">
          <a:blip r:embed="rId2">
            <a:alphaModFix amt="35000"/>
          </a:blip>
          <a:srcRect l="5338" r="532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51FDD8B1-735D-05A4-902C-58DB20944865}"/>
              </a:ext>
            </a:extLst>
          </p:cNvPr>
          <p:cNvSpPr>
            <a:spLocks noGrp="1"/>
          </p:cNvSpPr>
          <p:nvPr>
            <p:ph type="title"/>
          </p:nvPr>
        </p:nvSpPr>
        <p:spPr>
          <a:xfrm>
            <a:off x="838200" y="365125"/>
            <a:ext cx="10515600" cy="1325563"/>
          </a:xfrm>
        </p:spPr>
        <p:txBody>
          <a:bodyPr>
            <a:normAutofit/>
          </a:bodyPr>
          <a:lstStyle/>
          <a:p>
            <a:r>
              <a:rPr lang="en-GB" dirty="0">
                <a:solidFill>
                  <a:srgbClr val="FFFFFF"/>
                </a:solidFill>
              </a:rPr>
              <a:t>The issues with </a:t>
            </a:r>
            <a:r>
              <a:rPr lang="en-GB" i="1" dirty="0">
                <a:solidFill>
                  <a:srgbClr val="FFFFFF"/>
                </a:solidFill>
              </a:rPr>
              <a:t>Issues</a:t>
            </a:r>
            <a:endParaRPr lang="en-GB" dirty="0">
              <a:solidFill>
                <a:srgbClr val="FFFFFF"/>
              </a:solidFill>
            </a:endParaRPr>
          </a:p>
        </p:txBody>
      </p:sp>
      <p:sp>
        <p:nvSpPr>
          <p:cNvPr id="9" name="Content Placeholder 8">
            <a:extLst>
              <a:ext uri="{FF2B5EF4-FFF2-40B4-BE49-F238E27FC236}">
                <a16:creationId xmlns:a16="http://schemas.microsoft.com/office/drawing/2014/main" id="{51CCD75A-201B-78A9-64E4-F129ACB8FC81}"/>
              </a:ext>
            </a:extLst>
          </p:cNvPr>
          <p:cNvSpPr>
            <a:spLocks noGrp="1"/>
          </p:cNvSpPr>
          <p:nvPr>
            <p:ph idx="1"/>
          </p:nvPr>
        </p:nvSpPr>
        <p:spPr>
          <a:xfrm>
            <a:off x="838200" y="1825625"/>
            <a:ext cx="10515600" cy="4351338"/>
          </a:xfrm>
        </p:spPr>
        <p:txBody>
          <a:bodyPr>
            <a:normAutofit/>
          </a:bodyPr>
          <a:lstStyle/>
          <a:p>
            <a:r>
              <a:rPr lang="en-US" dirty="0">
                <a:solidFill>
                  <a:srgbClr val="FFFFFF"/>
                </a:solidFill>
              </a:rPr>
              <a:t>Dated language and ideas – ‘homophile’, reality of bisexuality denied, no engagement with trans issues.</a:t>
            </a:r>
          </a:p>
          <a:p>
            <a:r>
              <a:rPr lang="en-US" dirty="0">
                <a:solidFill>
                  <a:srgbClr val="FFFFFF"/>
                </a:solidFill>
              </a:rPr>
              <a:t>Addressing different legal situation – no civil partnership, no same sex marriage, no children adopted by same sex couples </a:t>
            </a:r>
            <a:r>
              <a:rPr lang="en-US" dirty="0" err="1">
                <a:solidFill>
                  <a:srgbClr val="FFFFFF"/>
                </a:solidFill>
              </a:rPr>
              <a:t>etc</a:t>
            </a:r>
            <a:r>
              <a:rPr lang="en-US" dirty="0">
                <a:solidFill>
                  <a:srgbClr val="FFFFFF"/>
                </a:solidFill>
              </a:rPr>
              <a:t> </a:t>
            </a:r>
          </a:p>
          <a:p>
            <a:r>
              <a:rPr lang="en-US" dirty="0">
                <a:solidFill>
                  <a:srgbClr val="FFFFFF"/>
                </a:solidFill>
              </a:rPr>
              <a:t>Encouraged a ‘don’t ask, don’t tell’ policy towards clergy.</a:t>
            </a:r>
          </a:p>
          <a:p>
            <a:r>
              <a:rPr lang="en-US" dirty="0">
                <a:solidFill>
                  <a:srgbClr val="FFFFFF"/>
                </a:solidFill>
              </a:rPr>
              <a:t>Created a postcode lottery of provision for gay people. Some dioceses were liberal and offered services of blessing, others would take action against clergy who did.</a:t>
            </a:r>
          </a:p>
        </p:txBody>
      </p:sp>
    </p:spTree>
    <p:extLst>
      <p:ext uri="{BB962C8B-B14F-4D97-AF65-F5344CB8AC3E}">
        <p14:creationId xmlns:p14="http://schemas.microsoft.com/office/powerpoint/2010/main" val="29423629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E7C3CE54-9647-16CD-433E-C7D85F5924F5}"/>
              </a:ext>
            </a:extLst>
          </p:cNvPr>
          <p:cNvPicPr>
            <a:picLocks noChangeAspect="1"/>
          </p:cNvPicPr>
          <p:nvPr/>
        </p:nvPicPr>
        <p:blipFill rotWithShape="1">
          <a:blip r:embed="rId2">
            <a:alphaModFix amt="35000"/>
          </a:blip>
          <a:srcRect l="5338" r="532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BEC4E54-5C4B-C731-D1B1-0B6B955E5F30}"/>
              </a:ext>
            </a:extLst>
          </p:cNvPr>
          <p:cNvSpPr>
            <a:spLocks noGrp="1"/>
          </p:cNvSpPr>
          <p:nvPr>
            <p:ph type="title"/>
          </p:nvPr>
        </p:nvSpPr>
        <p:spPr>
          <a:xfrm>
            <a:off x="838200" y="365125"/>
            <a:ext cx="10515600" cy="1325563"/>
          </a:xfrm>
        </p:spPr>
        <p:txBody>
          <a:bodyPr>
            <a:normAutofit/>
          </a:bodyPr>
          <a:lstStyle/>
          <a:p>
            <a:r>
              <a:rPr lang="en-GB">
                <a:solidFill>
                  <a:srgbClr val="FFFFFF"/>
                </a:solidFill>
              </a:rPr>
              <a:t>What did Pilling recommend?</a:t>
            </a:r>
          </a:p>
        </p:txBody>
      </p:sp>
      <p:sp>
        <p:nvSpPr>
          <p:cNvPr id="9" name="Content Placeholder 8">
            <a:extLst>
              <a:ext uri="{FF2B5EF4-FFF2-40B4-BE49-F238E27FC236}">
                <a16:creationId xmlns:a16="http://schemas.microsoft.com/office/drawing/2014/main" id="{13F6088A-C57C-F8B0-5283-976236CBDCCF}"/>
              </a:ext>
            </a:extLst>
          </p:cNvPr>
          <p:cNvSpPr>
            <a:spLocks noGrp="1"/>
          </p:cNvSpPr>
          <p:nvPr>
            <p:ph idx="1"/>
          </p:nvPr>
        </p:nvSpPr>
        <p:spPr>
          <a:xfrm>
            <a:off x="838200" y="1825625"/>
            <a:ext cx="10515600" cy="4351338"/>
          </a:xfrm>
        </p:spPr>
        <p:txBody>
          <a:bodyPr>
            <a:normAutofit/>
          </a:bodyPr>
          <a:lstStyle/>
          <a:p>
            <a:r>
              <a:rPr lang="en-US" sz="3600" dirty="0">
                <a:solidFill>
                  <a:srgbClr val="FFFFFF"/>
                </a:solidFill>
              </a:rPr>
              <a:t>A period of debate and discernment leading to a new teaching document to replace </a:t>
            </a:r>
            <a:r>
              <a:rPr lang="en-US" sz="3600" i="1" dirty="0">
                <a:solidFill>
                  <a:srgbClr val="FFFFFF"/>
                </a:solidFill>
              </a:rPr>
              <a:t>Issues</a:t>
            </a:r>
          </a:p>
          <a:p>
            <a:r>
              <a:rPr lang="en-US" sz="3600" dirty="0">
                <a:solidFill>
                  <a:srgbClr val="FFFFFF"/>
                </a:solidFill>
              </a:rPr>
              <a:t>Reconsideration of the distinction between lay and ordained in sexual ethics</a:t>
            </a:r>
          </a:p>
          <a:p>
            <a:r>
              <a:rPr lang="en-US" sz="3600" dirty="0">
                <a:solidFill>
                  <a:srgbClr val="FFFFFF"/>
                </a:solidFill>
              </a:rPr>
              <a:t>Public services to mark permanent same sex relationships should be allowed (with a conscience clause) as a pastoral accommodation, but no liturgy should be provided</a:t>
            </a:r>
          </a:p>
        </p:txBody>
      </p:sp>
    </p:spTree>
    <p:extLst>
      <p:ext uri="{BB962C8B-B14F-4D97-AF65-F5344CB8AC3E}">
        <p14:creationId xmlns:p14="http://schemas.microsoft.com/office/powerpoint/2010/main" val="31627608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63518704-87CD-EC72-B3C2-385C424339AD}"/>
              </a:ext>
            </a:extLst>
          </p:cNvPr>
          <p:cNvPicPr>
            <a:picLocks noChangeAspect="1"/>
          </p:cNvPicPr>
          <p:nvPr/>
        </p:nvPicPr>
        <p:blipFill rotWithShape="1">
          <a:blip r:embed="rId2">
            <a:alphaModFix amt="35000"/>
          </a:blip>
          <a:srcRect l="5338" r="532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EB0C9C46-BC1C-1C57-0172-75FE0B6837CD}"/>
              </a:ext>
            </a:extLst>
          </p:cNvPr>
          <p:cNvSpPr>
            <a:spLocks noGrp="1"/>
          </p:cNvSpPr>
          <p:nvPr>
            <p:ph type="title"/>
          </p:nvPr>
        </p:nvSpPr>
        <p:spPr>
          <a:xfrm>
            <a:off x="838200" y="365125"/>
            <a:ext cx="10515600" cy="1325563"/>
          </a:xfrm>
        </p:spPr>
        <p:txBody>
          <a:bodyPr>
            <a:normAutofit/>
          </a:bodyPr>
          <a:lstStyle/>
          <a:p>
            <a:r>
              <a:rPr lang="en-GB" dirty="0">
                <a:solidFill>
                  <a:srgbClr val="FFFFFF"/>
                </a:solidFill>
              </a:rPr>
              <a:t>Pilling on public services of blessing</a:t>
            </a:r>
          </a:p>
        </p:txBody>
      </p:sp>
      <p:sp>
        <p:nvSpPr>
          <p:cNvPr id="9" name="Content Placeholder 8">
            <a:extLst>
              <a:ext uri="{FF2B5EF4-FFF2-40B4-BE49-F238E27FC236}">
                <a16:creationId xmlns:a16="http://schemas.microsoft.com/office/drawing/2014/main" id="{231721DE-2948-4A3C-EB13-F401A654258D}"/>
              </a:ext>
            </a:extLst>
          </p:cNvPr>
          <p:cNvSpPr>
            <a:spLocks noGrp="1"/>
          </p:cNvSpPr>
          <p:nvPr>
            <p:ph idx="1"/>
          </p:nvPr>
        </p:nvSpPr>
        <p:spPr>
          <a:xfrm>
            <a:off x="838200" y="1825625"/>
            <a:ext cx="10515600" cy="4351338"/>
          </a:xfrm>
        </p:spPr>
        <p:txBody>
          <a:bodyPr>
            <a:normAutofit/>
          </a:bodyPr>
          <a:lstStyle/>
          <a:p>
            <a:r>
              <a:rPr lang="en-US" sz="3200" dirty="0">
                <a:solidFill>
                  <a:srgbClr val="FFFFFF"/>
                </a:solidFill>
              </a:rPr>
              <a:t>Oliver O’Donovan on ‘pastoral accommodation’.</a:t>
            </a:r>
          </a:p>
          <a:p>
            <a:r>
              <a:rPr lang="en-US" sz="3200" dirty="0">
                <a:solidFill>
                  <a:srgbClr val="FFFFFF"/>
                </a:solidFill>
              </a:rPr>
              <a:t>Not an alteration in doctrinal position, but a pastoral response to those to whom for missional or pastoral reasons we want to reach out to in blessing even though they (like any of us) are not living lives entirely in line with God’s perfect intent.</a:t>
            </a:r>
          </a:p>
          <a:p>
            <a:r>
              <a:rPr lang="en-US" sz="3200" dirty="0" err="1">
                <a:solidFill>
                  <a:srgbClr val="FFFFFF"/>
                </a:solidFill>
              </a:rPr>
              <a:t>Eg</a:t>
            </a:r>
            <a:r>
              <a:rPr lang="en-US" sz="3200" dirty="0">
                <a:solidFill>
                  <a:srgbClr val="FFFFFF"/>
                </a:solidFill>
              </a:rPr>
              <a:t> Remarriage of divorcees, prayers offered following the termination of a pregnancy, or blessings for those in a polygamous marriage.</a:t>
            </a:r>
          </a:p>
        </p:txBody>
      </p:sp>
    </p:spTree>
    <p:extLst>
      <p:ext uri="{BB962C8B-B14F-4D97-AF65-F5344CB8AC3E}">
        <p14:creationId xmlns:p14="http://schemas.microsoft.com/office/powerpoint/2010/main" val="959260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929146A5-6073-9F57-D3D5-B1C1BE1F461E}"/>
              </a:ext>
            </a:extLst>
          </p:cNvPr>
          <p:cNvPicPr>
            <a:picLocks noChangeAspect="1"/>
          </p:cNvPicPr>
          <p:nvPr/>
        </p:nvPicPr>
        <p:blipFill rotWithShape="1">
          <a:blip r:embed="rId3">
            <a:alphaModFix amt="35000"/>
          </a:blip>
          <a:srcRect l="5338" r="5327"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1606A32-6517-05DB-6FB6-317CDBD3DB2C}"/>
              </a:ext>
            </a:extLst>
          </p:cNvPr>
          <p:cNvSpPr>
            <a:spLocks noGrp="1"/>
          </p:cNvSpPr>
          <p:nvPr>
            <p:ph type="title"/>
          </p:nvPr>
        </p:nvSpPr>
        <p:spPr>
          <a:xfrm>
            <a:off x="838200" y="365125"/>
            <a:ext cx="10515600" cy="1325563"/>
          </a:xfrm>
        </p:spPr>
        <p:txBody>
          <a:bodyPr>
            <a:normAutofit/>
          </a:bodyPr>
          <a:lstStyle/>
          <a:p>
            <a:r>
              <a:rPr lang="en-GB">
                <a:solidFill>
                  <a:srgbClr val="FFFFFF"/>
                </a:solidFill>
              </a:rPr>
              <a:t>Why were Pilling’s recommendations rejected in 2017?</a:t>
            </a:r>
          </a:p>
        </p:txBody>
      </p:sp>
      <p:sp>
        <p:nvSpPr>
          <p:cNvPr id="9" name="Content Placeholder 8">
            <a:extLst>
              <a:ext uri="{FF2B5EF4-FFF2-40B4-BE49-F238E27FC236}">
                <a16:creationId xmlns:a16="http://schemas.microsoft.com/office/drawing/2014/main" id="{34F0B1A8-A7CE-E119-6710-8BCFF008675D}"/>
              </a:ext>
            </a:extLst>
          </p:cNvPr>
          <p:cNvSpPr>
            <a:spLocks noGrp="1"/>
          </p:cNvSpPr>
          <p:nvPr>
            <p:ph idx="1"/>
          </p:nvPr>
        </p:nvSpPr>
        <p:spPr>
          <a:xfrm>
            <a:off x="838200" y="1825625"/>
            <a:ext cx="10515600" cy="4351338"/>
          </a:xfrm>
        </p:spPr>
        <p:txBody>
          <a:bodyPr>
            <a:normAutofit/>
          </a:bodyPr>
          <a:lstStyle/>
          <a:p>
            <a:r>
              <a:rPr lang="en-US" sz="4000" dirty="0">
                <a:solidFill>
                  <a:srgbClr val="FFFFFF"/>
                </a:solidFill>
              </a:rPr>
              <a:t>Went too far and not far enough.</a:t>
            </a:r>
          </a:p>
          <a:p>
            <a:endParaRPr lang="en-US" sz="4000" dirty="0">
              <a:solidFill>
                <a:srgbClr val="FFFFFF"/>
              </a:solidFill>
            </a:endParaRPr>
          </a:p>
          <a:p>
            <a:r>
              <a:rPr lang="en-US" sz="4000" dirty="0">
                <a:solidFill>
                  <a:srgbClr val="FFFFFF"/>
                </a:solidFill>
              </a:rPr>
              <a:t>The 2017 General Synod took the unusual step of refusing to take note of the report, which effectively killed the whole process. LLF represents a fresh approach to the sexuality debate, a move to ‘radical Christian inclusion’.</a:t>
            </a:r>
          </a:p>
        </p:txBody>
      </p:sp>
    </p:spTree>
    <p:extLst>
      <p:ext uri="{BB962C8B-B14F-4D97-AF65-F5344CB8AC3E}">
        <p14:creationId xmlns:p14="http://schemas.microsoft.com/office/powerpoint/2010/main" val="42582553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hall, auditorium&#10;&#10;Description automatically generated">
            <a:extLst>
              <a:ext uri="{FF2B5EF4-FFF2-40B4-BE49-F238E27FC236}">
                <a16:creationId xmlns:a16="http://schemas.microsoft.com/office/drawing/2014/main" id="{FBE08590-8306-DA8C-7900-8286450A7100}"/>
              </a:ext>
            </a:extLst>
          </p:cNvPr>
          <p:cNvPicPr>
            <a:picLocks noGrp="1" noChangeAspect="1"/>
          </p:cNvPicPr>
          <p:nvPr>
            <p:ph idx="1"/>
          </p:nvPr>
        </p:nvPicPr>
        <p:blipFill rotWithShape="1">
          <a:blip r:embed="rId2"/>
          <a:srcRect t="9091" r="1381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D7BD0-1275-3894-9A56-E788F528E85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The February Synod</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9A83F55-B5DC-BDC6-7FE9-2722CA408383}"/>
              </a:ext>
            </a:extLst>
          </p:cNvPr>
          <p:cNvSpPr txBox="1"/>
          <p:nvPr/>
        </p:nvSpPr>
        <p:spPr>
          <a:xfrm>
            <a:off x="5203371" y="5236029"/>
            <a:ext cx="3537857" cy="1200329"/>
          </a:xfrm>
          <a:prstGeom prst="rect">
            <a:avLst/>
          </a:prstGeom>
          <a:noFill/>
        </p:spPr>
        <p:txBody>
          <a:bodyPr wrap="square" rtlCol="0">
            <a:spAutoFit/>
          </a:bodyPr>
          <a:lstStyle/>
          <a:p>
            <a:r>
              <a:rPr lang="en-GB" dirty="0"/>
              <a:t>Approved prayers of blessing, with a conservative amendment that these should not depart from existing doctrine.</a:t>
            </a:r>
          </a:p>
        </p:txBody>
      </p:sp>
    </p:spTree>
    <p:extLst>
      <p:ext uri="{BB962C8B-B14F-4D97-AF65-F5344CB8AC3E}">
        <p14:creationId xmlns:p14="http://schemas.microsoft.com/office/powerpoint/2010/main" val="12931394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TotalTime>
  <Words>3058</Words>
  <Application>Microsoft Macintosh PowerPoint</Application>
  <PresentationFormat>Widescreen</PresentationFormat>
  <Paragraphs>133</Paragraphs>
  <Slides>29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Defusing the sexuality debate</vt:lpstr>
      <vt:lpstr>Where am I coming from?</vt:lpstr>
      <vt:lpstr>How did we get to where we are?</vt:lpstr>
      <vt:lpstr>What did Issues say?</vt:lpstr>
      <vt:lpstr>The issues with Issues</vt:lpstr>
      <vt:lpstr>What did Pilling recommend?</vt:lpstr>
      <vt:lpstr>Pilling on public services of blessing</vt:lpstr>
      <vt:lpstr>Why were Pilling’s recommendations rejected in 2017?</vt:lpstr>
      <vt:lpstr>The February Synod</vt:lpstr>
      <vt:lpstr>Between the Synods</vt:lpstr>
      <vt:lpstr>The November Synod</vt:lpstr>
      <vt:lpstr>Responses to the November Synod</vt:lpstr>
      <vt:lpstr>Understanding Evangelicals and Sexuality</vt:lpstr>
      <vt:lpstr>The Evangelical Consensus position on sexuality</vt:lpstr>
      <vt:lpstr>Biblical basis for the Evangelical Consensus</vt:lpstr>
      <vt:lpstr>Presuppositions</vt:lpstr>
      <vt:lpstr>My argument</vt:lpstr>
      <vt:lpstr>The Tradition before The Tradition</vt:lpstr>
      <vt:lpstr>The Tradition before The Tradition</vt:lpstr>
      <vt:lpstr>Augustine’s Confessions 3:8</vt:lpstr>
      <vt:lpstr>Aquinas Commentary on Romans 1: 18-29</vt:lpstr>
      <vt:lpstr>Evangelicals and Homosexuality</vt:lpstr>
      <vt:lpstr>Wolfenden</vt:lpstr>
      <vt:lpstr>Constructing a social ethic for a new legal reality</vt:lpstr>
      <vt:lpstr>Repenting of a homophobic past</vt:lpstr>
      <vt:lpstr>A developing tradition</vt:lpstr>
      <vt:lpstr>A developing tradition</vt:lpstr>
      <vt:lpstr>Summary</vt:lpstr>
      <vt:lpstr>Some advice for a divided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in Love and Faith Understanding where we are now</dc:title>
  <dc:creator>Mark Vasey-Saunders</dc:creator>
  <cp:lastModifiedBy>Mark Vasey-Saunders</cp:lastModifiedBy>
  <cp:revision>12</cp:revision>
  <dcterms:created xsi:type="dcterms:W3CDTF">2023-04-03T17:14:01Z</dcterms:created>
  <dcterms:modified xsi:type="dcterms:W3CDTF">2024-01-27T16:12:01Z</dcterms:modified>
</cp:coreProperties>
</file>